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79" r:id="rId2"/>
    <p:sldId id="2463" r:id="rId3"/>
    <p:sldId id="2465" r:id="rId4"/>
    <p:sldId id="2537" r:id="rId5"/>
    <p:sldId id="2536" r:id="rId6"/>
    <p:sldId id="2538" r:id="rId7"/>
    <p:sldId id="2449" r:id="rId8"/>
    <p:sldId id="2467" r:id="rId9"/>
    <p:sldId id="2543" r:id="rId10"/>
    <p:sldId id="2480" r:id="rId11"/>
    <p:sldId id="2539" r:id="rId12"/>
    <p:sldId id="2541" r:id="rId13"/>
    <p:sldId id="2511" r:id="rId14"/>
    <p:sldId id="2515" r:id="rId15"/>
    <p:sldId id="2497" r:id="rId16"/>
    <p:sldId id="2534" r:id="rId17"/>
    <p:sldId id="2499" r:id="rId18"/>
    <p:sldId id="2508" r:id="rId19"/>
    <p:sldId id="2509" r:id="rId20"/>
    <p:sldId id="2496" r:id="rId21"/>
    <p:sldId id="2503" r:id="rId22"/>
    <p:sldId id="2502" r:id="rId23"/>
    <p:sldId id="2542" r:id="rId24"/>
    <p:sldId id="2514" r:id="rId25"/>
    <p:sldId id="2505" r:id="rId26"/>
    <p:sldId id="2520" r:id="rId27"/>
    <p:sldId id="2461" r:id="rId28"/>
    <p:sldId id="2468" r:id="rId29"/>
    <p:sldId id="266"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3840" userDrawn="1">
          <p15:clr>
            <a:srgbClr val="A4A3A4"/>
          </p15:clr>
        </p15:guide>
        <p15:guide id="6" pos="1007"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4F9250-4BBB-BB42-2E38-3FE15F310D08}" name="Deborah Riddle" initials="DR" userId="S::deborah.riddle@alaska.gov::3e2ecdee-fd0e-42d1-83bb-8a61e17d1860" providerId="AD"/>
  <p188:author id="{D5D81879-943C-6C6E-C120-558CC476326A}" name="Brittnay Bailey" initials="BB" userId="S::brittnay.bailey@alaska.gov::21c444e3-823c-44a2-b05f-7ec6fa55f835" providerId="AD"/>
  <p188:author id="{A50BF9E5-F573-828A-F4D9-8D140E9AAE98}" name="McKenzie, Susan E (EED)" initials="M(" userId="S::susan.mckenzie@alaska.gov::d564b212-ce01-4330-9508-b60e01d6518f" providerId="AD"/>
  <p188:author id="{D4DD0EF2-2F61-4E74-EC63-7B6BCA967C1B}" name="Susan Forbes" initials="SF" userId="S::susan.forbes@alaska.gov::52ec16b5-3522-4cc2-a80c-0243d3eb55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7C"/>
    <a:srgbClr val="CCFFCC"/>
    <a:srgbClr val="892F2F"/>
    <a:srgbClr val="CCFF99"/>
    <a:srgbClr val="618BC0"/>
    <a:srgbClr val="37534C"/>
    <a:srgbClr val="21332E"/>
    <a:srgbClr val="6A99C1"/>
    <a:srgbClr val="1D1F3D"/>
    <a:srgbClr val="596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CB98AC-16AA-4EBD-B39D-4C2D0AE1831E}" v="7" dt="2022-03-30T19:52:54.855"/>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328" autoAdjust="0"/>
  </p:normalViewPr>
  <p:slideViewPr>
    <p:cSldViewPr snapToGrid="0">
      <p:cViewPr varScale="1">
        <p:scale>
          <a:sx n="44" d="100"/>
          <a:sy n="44" d="100"/>
        </p:scale>
        <p:origin x="1500" y="44"/>
      </p:cViewPr>
      <p:guideLst>
        <p:guide orient="horz" pos="2160"/>
        <p:guide pos="3840"/>
        <p:guide pos="1007"/>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Forbes" userId="52ec16b5-3522-4cc2-a80c-0243d3eb5536" providerId="ADAL" clId="{8546B9F9-D325-4131-8CDE-DD00433D1F60}"/>
    <pc:docChg chg="custSel modSld">
      <pc:chgData name="Susan Forbes" userId="52ec16b5-3522-4cc2-a80c-0243d3eb5536" providerId="ADAL" clId="{8546B9F9-D325-4131-8CDE-DD00433D1F60}" dt="2022-03-30T23:27:01.797" v="450" actId="20577"/>
      <pc:docMkLst>
        <pc:docMk/>
      </pc:docMkLst>
      <pc:sldChg chg="modSp mod">
        <pc:chgData name="Susan Forbes" userId="52ec16b5-3522-4cc2-a80c-0243d3eb5536" providerId="ADAL" clId="{8546B9F9-D325-4131-8CDE-DD00433D1F60}" dt="2022-03-30T23:12:20.797" v="19" actId="20577"/>
        <pc:sldMkLst>
          <pc:docMk/>
          <pc:sldMk cId="3402048163" sldId="2463"/>
        </pc:sldMkLst>
        <pc:spChg chg="mod">
          <ac:chgData name="Susan Forbes" userId="52ec16b5-3522-4cc2-a80c-0243d3eb5536" providerId="ADAL" clId="{8546B9F9-D325-4131-8CDE-DD00433D1F60}" dt="2022-03-30T23:12:20.797" v="19" actId="20577"/>
          <ac:spMkLst>
            <pc:docMk/>
            <pc:sldMk cId="3402048163" sldId="2463"/>
            <ac:spMk id="7" creationId="{B869909D-E96A-43E1-B3D7-D099F225B8DE}"/>
          </ac:spMkLst>
        </pc:spChg>
      </pc:sldChg>
      <pc:sldChg chg="modSp mod">
        <pc:chgData name="Susan Forbes" userId="52ec16b5-3522-4cc2-a80c-0243d3eb5536" providerId="ADAL" clId="{8546B9F9-D325-4131-8CDE-DD00433D1F60}" dt="2022-03-30T23:16:45.271" v="144" actId="20577"/>
        <pc:sldMkLst>
          <pc:docMk/>
          <pc:sldMk cId="813166809" sldId="2467"/>
        </pc:sldMkLst>
        <pc:spChg chg="mod">
          <ac:chgData name="Susan Forbes" userId="52ec16b5-3522-4cc2-a80c-0243d3eb5536" providerId="ADAL" clId="{8546B9F9-D325-4131-8CDE-DD00433D1F60}" dt="2022-03-30T23:16:45.271" v="144" actId="20577"/>
          <ac:spMkLst>
            <pc:docMk/>
            <pc:sldMk cId="813166809" sldId="2467"/>
            <ac:spMk id="3" creationId="{42EAB50E-E87E-4693-9F15-39727F948EDB}"/>
          </ac:spMkLst>
        </pc:spChg>
      </pc:sldChg>
      <pc:sldChg chg="modSp mod">
        <pc:chgData name="Susan Forbes" userId="52ec16b5-3522-4cc2-a80c-0243d3eb5536" providerId="ADAL" clId="{8546B9F9-D325-4131-8CDE-DD00433D1F60}" dt="2022-03-30T23:21:36.289" v="224" actId="20577"/>
        <pc:sldMkLst>
          <pc:docMk/>
          <pc:sldMk cId="482361296" sldId="2497"/>
        </pc:sldMkLst>
        <pc:spChg chg="mod">
          <ac:chgData name="Susan Forbes" userId="52ec16b5-3522-4cc2-a80c-0243d3eb5536" providerId="ADAL" clId="{8546B9F9-D325-4131-8CDE-DD00433D1F60}" dt="2022-03-30T23:21:36.289" v="224" actId="20577"/>
          <ac:spMkLst>
            <pc:docMk/>
            <pc:sldMk cId="482361296" sldId="2497"/>
            <ac:spMk id="3" creationId="{1F83D457-8C56-406C-8CC8-3823319291B8}"/>
          </ac:spMkLst>
        </pc:spChg>
      </pc:sldChg>
      <pc:sldChg chg="modSp mod">
        <pc:chgData name="Susan Forbes" userId="52ec16b5-3522-4cc2-a80c-0243d3eb5536" providerId="ADAL" clId="{8546B9F9-D325-4131-8CDE-DD00433D1F60}" dt="2022-03-30T23:22:19.055" v="242" actId="20577"/>
        <pc:sldMkLst>
          <pc:docMk/>
          <pc:sldMk cId="1032145133" sldId="2499"/>
        </pc:sldMkLst>
        <pc:spChg chg="mod">
          <ac:chgData name="Susan Forbes" userId="52ec16b5-3522-4cc2-a80c-0243d3eb5536" providerId="ADAL" clId="{8546B9F9-D325-4131-8CDE-DD00433D1F60}" dt="2022-03-30T23:22:19.055" v="242" actId="20577"/>
          <ac:spMkLst>
            <pc:docMk/>
            <pc:sldMk cId="1032145133" sldId="2499"/>
            <ac:spMk id="3" creationId="{3F819C98-8E7C-43DA-8A24-E92A7B6A3618}"/>
          </ac:spMkLst>
        </pc:spChg>
      </pc:sldChg>
      <pc:sldChg chg="modNotesTx">
        <pc:chgData name="Susan Forbes" userId="52ec16b5-3522-4cc2-a80c-0243d3eb5536" providerId="ADAL" clId="{8546B9F9-D325-4131-8CDE-DD00433D1F60}" dt="2022-03-30T23:23:17.353" v="243" actId="20577"/>
        <pc:sldMkLst>
          <pc:docMk/>
          <pc:sldMk cId="3283700696" sldId="2502"/>
        </pc:sldMkLst>
      </pc:sldChg>
      <pc:sldChg chg="modSp mod">
        <pc:chgData name="Susan Forbes" userId="52ec16b5-3522-4cc2-a80c-0243d3eb5536" providerId="ADAL" clId="{8546B9F9-D325-4131-8CDE-DD00433D1F60}" dt="2022-03-30T23:27:01.797" v="450" actId="20577"/>
        <pc:sldMkLst>
          <pc:docMk/>
          <pc:sldMk cId="2554645843" sldId="2505"/>
        </pc:sldMkLst>
        <pc:spChg chg="mod">
          <ac:chgData name="Susan Forbes" userId="52ec16b5-3522-4cc2-a80c-0243d3eb5536" providerId="ADAL" clId="{8546B9F9-D325-4131-8CDE-DD00433D1F60}" dt="2022-03-30T23:27:01.797" v="450" actId="20577"/>
          <ac:spMkLst>
            <pc:docMk/>
            <pc:sldMk cId="2554645843" sldId="2505"/>
            <ac:spMk id="3" creationId="{F3954D3A-E707-4712-94FE-D27E4C2B1A79}"/>
          </ac:spMkLst>
        </pc:spChg>
      </pc:sldChg>
      <pc:sldChg chg="modSp mod">
        <pc:chgData name="Susan Forbes" userId="52ec16b5-3522-4cc2-a80c-0243d3eb5536" providerId="ADAL" clId="{8546B9F9-D325-4131-8CDE-DD00433D1F60}" dt="2022-03-30T23:20:54.170" v="204" actId="20577"/>
        <pc:sldMkLst>
          <pc:docMk/>
          <pc:sldMk cId="2796965443" sldId="2515"/>
        </pc:sldMkLst>
        <pc:spChg chg="mod">
          <ac:chgData name="Susan Forbes" userId="52ec16b5-3522-4cc2-a80c-0243d3eb5536" providerId="ADAL" clId="{8546B9F9-D325-4131-8CDE-DD00433D1F60}" dt="2022-03-30T23:20:54.170" v="204" actId="20577"/>
          <ac:spMkLst>
            <pc:docMk/>
            <pc:sldMk cId="2796965443" sldId="2515"/>
            <ac:spMk id="3" creationId="{1F83D457-8C56-406C-8CC8-3823319291B8}"/>
          </ac:spMkLst>
        </pc:spChg>
        <pc:spChg chg="mod">
          <ac:chgData name="Susan Forbes" userId="52ec16b5-3522-4cc2-a80c-0243d3eb5536" providerId="ADAL" clId="{8546B9F9-D325-4131-8CDE-DD00433D1F60}" dt="2022-03-30T23:20:42.816" v="202" actId="20577"/>
          <ac:spMkLst>
            <pc:docMk/>
            <pc:sldMk cId="2796965443" sldId="2515"/>
            <ac:spMk id="9" creationId="{DE0B7996-4FDD-42C2-ADA8-B797E54C4B64}"/>
          </ac:spMkLst>
        </pc:spChg>
      </pc:sldChg>
      <pc:sldChg chg="modSp mod">
        <pc:chgData name="Susan Forbes" userId="52ec16b5-3522-4cc2-a80c-0243d3eb5536" providerId="ADAL" clId="{8546B9F9-D325-4131-8CDE-DD00433D1F60}" dt="2022-03-30T23:15:23.120" v="99" actId="20577"/>
        <pc:sldMkLst>
          <pc:docMk/>
          <pc:sldMk cId="1221643321" sldId="2538"/>
        </pc:sldMkLst>
        <pc:spChg chg="mod">
          <ac:chgData name="Susan Forbes" userId="52ec16b5-3522-4cc2-a80c-0243d3eb5536" providerId="ADAL" clId="{8546B9F9-D325-4131-8CDE-DD00433D1F60}" dt="2022-03-30T23:15:23.120" v="99" actId="20577"/>
          <ac:spMkLst>
            <pc:docMk/>
            <pc:sldMk cId="1221643321" sldId="2538"/>
            <ac:spMk id="3" creationId="{B183B2C8-C65D-474E-B6B5-9EFF50973020}"/>
          </ac:spMkLst>
        </pc:spChg>
      </pc:sldChg>
      <pc:sldChg chg="modSp mod">
        <pc:chgData name="Susan Forbes" userId="52ec16b5-3522-4cc2-a80c-0243d3eb5536" providerId="ADAL" clId="{8546B9F9-D325-4131-8CDE-DD00433D1F60}" dt="2022-03-30T23:24:29.450" v="292" actId="20577"/>
        <pc:sldMkLst>
          <pc:docMk/>
          <pc:sldMk cId="3261374913" sldId="2542"/>
        </pc:sldMkLst>
        <pc:spChg chg="mod">
          <ac:chgData name="Susan Forbes" userId="52ec16b5-3522-4cc2-a80c-0243d3eb5536" providerId="ADAL" clId="{8546B9F9-D325-4131-8CDE-DD00433D1F60}" dt="2022-03-30T23:24:29.450" v="292" actId="20577"/>
          <ac:spMkLst>
            <pc:docMk/>
            <pc:sldMk cId="3261374913" sldId="2542"/>
            <ac:spMk id="3" creationId="{25814335-8700-4E90-9D4E-2580313831E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DB7646E-8811-423A-9C42-2CBFADA00A96}" type="datetimeFigureOut">
              <a:rPr lang="en-US" smtClean="0"/>
              <a:t>3/30/2022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1"/>
                </a:solidFill>
              </a:defRPr>
            </a:lvl1pPr>
          </a:lstStyle>
          <a:p>
            <a:fld id="{D677E230-58DD-43ED-96A1-552DDAB53532}" type="datetimeFigureOut">
              <a:rPr lang="en-US" smtClean="0"/>
              <a:pPr/>
              <a:t>3/30/2022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a:t>Every DEED presentation should start with</a:t>
            </a:r>
            <a:r>
              <a:rPr lang="en-US" i="1" baseline="0"/>
              <a:t> this title slide. Adjust title and presenter(s) names as appropriate. Ensure the date reflects the presentation date. </a:t>
            </a:r>
            <a:endParaRPr lang="en-US" i="1"/>
          </a:p>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443795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Action Plan Template is not mandatory however, it is highly recommended in order to ensure school goals are actioned and monitored throughout the year.</a:t>
            </a:r>
          </a:p>
        </p:txBody>
      </p:sp>
      <p:sp>
        <p:nvSpPr>
          <p:cNvPr id="4" name="Slide Number Placeholder 3"/>
          <p:cNvSpPr>
            <a:spLocks noGrp="1"/>
          </p:cNvSpPr>
          <p:nvPr>
            <p:ph type="sldNum" sz="quarter" idx="5"/>
          </p:nvPr>
        </p:nvSpPr>
        <p:spPr/>
        <p:txBody>
          <a:bodyPr/>
          <a:lstStyle/>
          <a:p>
            <a:fld id="{841221E5-7225-48EB-A4EE-420E7BFCF705}" type="slidenum">
              <a:rPr lang="en-US" smtClean="0"/>
              <a:pPr/>
              <a:t>10</a:t>
            </a:fld>
            <a:endParaRPr lang="en-US"/>
          </a:p>
        </p:txBody>
      </p:sp>
    </p:spTree>
    <p:extLst>
      <p:ext uri="{BB962C8B-B14F-4D97-AF65-F5344CB8AC3E}">
        <p14:creationId xmlns:p14="http://schemas.microsoft.com/office/powerpoint/2010/main" val="1044274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per unit, # of units, how many FTE or 0.75 time, Per diem or stipend, or cost for air, # of persons, cost for hotel, # of persons, cost for car, etc.</a:t>
            </a:r>
          </a:p>
        </p:txBody>
      </p:sp>
      <p:sp>
        <p:nvSpPr>
          <p:cNvPr id="4" name="Slide Number Placeholder 3"/>
          <p:cNvSpPr>
            <a:spLocks noGrp="1"/>
          </p:cNvSpPr>
          <p:nvPr>
            <p:ph type="sldNum" sz="quarter" idx="5"/>
          </p:nvPr>
        </p:nvSpPr>
        <p:spPr/>
        <p:txBody>
          <a:bodyPr/>
          <a:lstStyle/>
          <a:p>
            <a:fld id="{841221E5-7225-48EB-A4EE-420E7BFCF705}" type="slidenum">
              <a:rPr lang="en-US" smtClean="0"/>
              <a:pPr/>
              <a:t>11</a:t>
            </a:fld>
            <a:endParaRPr lang="en-US"/>
          </a:p>
        </p:txBody>
      </p:sp>
    </p:spTree>
    <p:extLst>
      <p:ext uri="{BB962C8B-B14F-4D97-AF65-F5344CB8AC3E}">
        <p14:creationId xmlns:p14="http://schemas.microsoft.com/office/powerpoint/2010/main" val="167639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sz="4000" b="0" i="0" u="none" strike="noStrike" dirty="0">
                <a:effectLst/>
              </a:rPr>
              <a:t>Accountability metrics include:</a:t>
            </a:r>
          </a:p>
          <a:p>
            <a:pPr marL="457200" marR="0" lvl="1" indent="0" algn="l" defTabSz="914400" rtl="0" eaLnBrk="1" fontAlgn="auto" latinLnBrk="0" hangingPunct="1">
              <a:lnSpc>
                <a:spcPct val="100000"/>
              </a:lnSpc>
              <a:spcBef>
                <a:spcPts val="0"/>
              </a:spcBef>
              <a:spcAft>
                <a:spcPts val="1200"/>
              </a:spcAft>
              <a:buClrTx/>
              <a:buSzTx/>
              <a:buFontTx/>
              <a:buNone/>
              <a:tabLst/>
              <a:defRPr/>
            </a:pPr>
            <a:r>
              <a:rPr lang="en-US" sz="3600" dirty="0"/>
              <a:t>Achievement- At or Above Proficiency in ELA/Math - 30%/20% (K-6/7-12)</a:t>
            </a:r>
          </a:p>
          <a:p>
            <a:pPr lvl="1">
              <a:spcBef>
                <a:spcPts val="0"/>
              </a:spcBef>
              <a:spcAft>
                <a:spcPts val="1200"/>
              </a:spcAft>
            </a:pPr>
            <a:r>
              <a:rPr lang="en-US" sz="3600" b="0" i="0" u="none" strike="noStrike" dirty="0">
                <a:effectLst/>
              </a:rPr>
              <a:t>Grade 3 ELA Proficiency-5% (</a:t>
            </a:r>
            <a:r>
              <a:rPr lang="en-US" sz="3600" dirty="0"/>
              <a:t>K-6)</a:t>
            </a:r>
            <a:endParaRPr lang="en-US" sz="3600" b="0" i="0" u="none" strike="noStrike" dirty="0">
              <a:effectLst/>
            </a:endParaRPr>
          </a:p>
          <a:p>
            <a:pPr lvl="1">
              <a:spcBef>
                <a:spcPts val="0"/>
              </a:spcBef>
              <a:spcAft>
                <a:spcPts val="1200"/>
              </a:spcAft>
            </a:pPr>
            <a:r>
              <a:rPr lang="en-US" sz="3600" dirty="0"/>
              <a:t>EL Progress- 15%/10% (K-6/7-12)</a:t>
            </a:r>
          </a:p>
          <a:p>
            <a:pPr lvl="1">
              <a:spcBef>
                <a:spcPts val="0"/>
              </a:spcBef>
              <a:spcAft>
                <a:spcPts val="1200"/>
              </a:spcAft>
            </a:pPr>
            <a:r>
              <a:rPr lang="en-US" sz="3600" dirty="0"/>
              <a:t>Chronic Absenteeism- 10%</a:t>
            </a:r>
          </a:p>
          <a:p>
            <a:pPr lvl="1">
              <a:spcBef>
                <a:spcPts val="0"/>
              </a:spcBef>
              <a:spcAft>
                <a:spcPts val="1200"/>
              </a:spcAft>
            </a:pPr>
            <a:r>
              <a:rPr lang="en-US" sz="3600" b="0" i="0" u="none" strike="noStrike" dirty="0">
                <a:effectLst/>
              </a:rPr>
              <a:t>Grad Rate- 20% (</a:t>
            </a:r>
            <a:r>
              <a:rPr lang="en-US" sz="3600" dirty="0"/>
              <a:t>7-12)</a:t>
            </a:r>
            <a:endParaRPr lang="en-US" sz="3600" b="0" i="0" u="none" strike="noStrike" dirty="0">
              <a:effectLst/>
            </a:endParaRPr>
          </a:p>
          <a:p>
            <a:pPr lvl="1">
              <a:spcBef>
                <a:spcPts val="0"/>
              </a:spcBef>
              <a:spcAft>
                <a:spcPts val="1200"/>
              </a:spcAft>
            </a:pPr>
            <a:r>
              <a:rPr lang="en-US" sz="3600" dirty="0"/>
              <a:t>Replacement metric for growth – 40%</a:t>
            </a:r>
            <a:endParaRPr lang="en-US" sz="3600" b="0" i="0" u="none" strike="noStrike" dirty="0">
              <a:effectLst/>
            </a:endParaRPr>
          </a:p>
          <a:p>
            <a:r>
              <a:rPr lang="en-US" dirty="0"/>
              <a:t>Staff </a:t>
            </a:r>
          </a:p>
          <a:p>
            <a:pPr lvl="1"/>
            <a:r>
              <a:rPr lang="en-US" dirty="0"/>
              <a:t>Qualifications/Prof. Dev.</a:t>
            </a:r>
          </a:p>
          <a:p>
            <a:pPr lvl="1"/>
            <a:r>
              <a:rPr lang="en-US" dirty="0"/>
              <a:t>Retention, Absenteeism</a:t>
            </a:r>
          </a:p>
          <a:p>
            <a:pPr lvl="1"/>
            <a:endParaRPr lang="en-US" dirty="0"/>
          </a:p>
          <a:p>
            <a:pPr lvl="1"/>
            <a:r>
              <a:rPr lang="en-US" dirty="0"/>
              <a:t>Practices</a:t>
            </a:r>
          </a:p>
          <a:p>
            <a:pPr lvl="1"/>
            <a:r>
              <a:rPr lang="en-US" dirty="0"/>
              <a:t>Master schedule – think of course offerings, extended learning, enrichment, and intervention- what opportunities are available?</a:t>
            </a:r>
          </a:p>
          <a:p>
            <a:r>
              <a:rPr lang="en-US" dirty="0"/>
              <a:t>Program</a:t>
            </a:r>
          </a:p>
          <a:p>
            <a:pPr lvl="1"/>
            <a:r>
              <a:rPr lang="en-US" dirty="0"/>
              <a:t>Alignment</a:t>
            </a:r>
          </a:p>
          <a:p>
            <a:pPr lvl="1"/>
            <a:r>
              <a:rPr lang="en-US" dirty="0"/>
              <a:t>Fidelity of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data” is data</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14</a:t>
            </a:fld>
            <a:endParaRPr lang="en-US"/>
          </a:p>
        </p:txBody>
      </p:sp>
    </p:spTree>
    <p:extLst>
      <p:ext uri="{BB962C8B-B14F-4D97-AF65-F5344CB8AC3E}">
        <p14:creationId xmlns:p14="http://schemas.microsoft.com/office/powerpoint/2010/main" val="170924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student walkthrough data focus on what the student is doing and the level of engagement with the content and skill</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15</a:t>
            </a:fld>
            <a:endParaRPr lang="en-US"/>
          </a:p>
        </p:txBody>
      </p:sp>
    </p:spTree>
    <p:extLst>
      <p:ext uri="{BB962C8B-B14F-4D97-AF65-F5344CB8AC3E}">
        <p14:creationId xmlns:p14="http://schemas.microsoft.com/office/powerpoint/2010/main" val="2036691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Accountability indicators</a:t>
            </a:r>
          </a:p>
          <a:p>
            <a:pPr lvl="1"/>
            <a:r>
              <a:rPr lang="en-US" dirty="0"/>
              <a:t>ELA/math/Gr. 3 ELA proficiency</a:t>
            </a:r>
          </a:p>
          <a:p>
            <a:pPr lvl="1"/>
            <a:r>
              <a:rPr lang="en-US" dirty="0"/>
              <a:t>EL Progress</a:t>
            </a:r>
          </a:p>
          <a:p>
            <a:pPr lvl="1"/>
            <a:r>
              <a:rPr lang="en-US" dirty="0"/>
              <a:t>No growth metric for 2022 because of a new assessment</a:t>
            </a:r>
          </a:p>
          <a:p>
            <a:pPr lvl="1"/>
            <a:r>
              <a:rPr lang="en-US" dirty="0"/>
              <a:t>Chronic absenteeism/Grad Rate</a:t>
            </a:r>
          </a:p>
          <a:p>
            <a:r>
              <a:rPr lang="en-US" dirty="0"/>
              <a:t>Staff </a:t>
            </a:r>
          </a:p>
          <a:p>
            <a:pPr lvl="1"/>
            <a:r>
              <a:rPr lang="en-US" dirty="0"/>
              <a:t>Qualifications/Prof. Dev.</a:t>
            </a:r>
          </a:p>
          <a:p>
            <a:pPr lvl="1"/>
            <a:r>
              <a:rPr lang="en-US" dirty="0"/>
              <a:t>Retention, Absenteeism</a:t>
            </a:r>
          </a:p>
          <a:p>
            <a:pPr lvl="1"/>
            <a:endParaRPr lang="en-US" dirty="0"/>
          </a:p>
          <a:p>
            <a:pPr lvl="1"/>
            <a:r>
              <a:rPr lang="en-US" dirty="0"/>
              <a:t>Practices</a:t>
            </a:r>
          </a:p>
          <a:p>
            <a:pPr lvl="1"/>
            <a:r>
              <a:rPr lang="en-US" dirty="0"/>
              <a:t>Master schedule – think of course offerings, extended learning, enrichment, and intervention- what opportunities are available?</a:t>
            </a:r>
          </a:p>
          <a:p>
            <a:r>
              <a:rPr lang="en-US" dirty="0"/>
              <a:t>Program</a:t>
            </a:r>
          </a:p>
          <a:p>
            <a:pPr lvl="1"/>
            <a:r>
              <a:rPr lang="en-US" dirty="0"/>
              <a:t>Alignment</a:t>
            </a:r>
          </a:p>
          <a:p>
            <a:pPr lvl="1"/>
            <a:r>
              <a:rPr lang="en-US" dirty="0"/>
              <a:t>Fidelity of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data” is data</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16</a:t>
            </a:fld>
            <a:endParaRPr lang="en-US"/>
          </a:p>
        </p:txBody>
      </p:sp>
    </p:spTree>
    <p:extLst>
      <p:ext uri="{BB962C8B-B14F-4D97-AF65-F5344CB8AC3E}">
        <p14:creationId xmlns:p14="http://schemas.microsoft.com/office/powerpoint/2010/main" val="3712473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Ask a Primary Question: How are students performing in mathematics? Identify 3 sources of data that you will use that may help you answer the question. (contributing factors)</a:t>
            </a:r>
          </a:p>
          <a:p>
            <a:pPr marL="342900" indent="-342900">
              <a:buAutoNum type="arabicPeriod"/>
            </a:pPr>
            <a:r>
              <a:rPr lang="en-US" sz="1200" dirty="0">
                <a:solidFill>
                  <a:srgbClr val="FF0000"/>
                </a:solidFill>
              </a:rPr>
              <a:t>What school level patterns or trends can you identify in math over the past 3-5 years?</a:t>
            </a:r>
          </a:p>
          <a:p>
            <a:pPr marL="342900" indent="-342900">
              <a:buAutoNum type="arabicPeriod"/>
            </a:pPr>
            <a:r>
              <a:rPr lang="en-US" sz="1200" dirty="0">
                <a:solidFill>
                  <a:srgbClr val="FF0000"/>
                </a:solidFill>
              </a:rPr>
              <a:t>How do school-level results compare with district and state trends over the past 3-5 years?</a:t>
            </a:r>
          </a:p>
          <a:p>
            <a:pPr marL="342900" indent="-342900">
              <a:buAutoNum type="arabicPeriod"/>
            </a:pPr>
            <a:r>
              <a:rPr lang="en-US" sz="1200" dirty="0">
                <a:solidFill>
                  <a:srgbClr val="FF0000"/>
                </a:solidFill>
              </a:rPr>
              <a:t>What school-level subgroup grade-level patterns or trends can you identify in math over the past 3-5 years?</a:t>
            </a:r>
          </a:p>
          <a:p>
            <a:r>
              <a:rPr lang="en-US" sz="1200" dirty="0">
                <a:solidFill>
                  <a:srgbClr val="FF0000"/>
                </a:solidFill>
              </a:rPr>
              <a:t>Two other sources may be absences and classroom monitoring/feedback</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17</a:t>
            </a:fld>
            <a:endParaRPr lang="en-US"/>
          </a:p>
        </p:txBody>
      </p:sp>
    </p:spTree>
    <p:extLst>
      <p:ext uri="{BB962C8B-B14F-4D97-AF65-F5344CB8AC3E}">
        <p14:creationId xmlns:p14="http://schemas.microsoft.com/office/powerpoint/2010/main" val="707149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are not coming to school</a:t>
            </a:r>
          </a:p>
          <a:p>
            <a:r>
              <a:rPr lang="en-US"/>
              <a:t>Why?</a:t>
            </a:r>
          </a:p>
          <a:p>
            <a:r>
              <a:rPr lang="en-US"/>
              <a:t>Parents aren’t bringing them to school or waking them up for school. </a:t>
            </a:r>
          </a:p>
          <a:p>
            <a:r>
              <a:rPr lang="en-US"/>
              <a:t>Why?</a:t>
            </a:r>
          </a:p>
          <a:p>
            <a:r>
              <a:rPr lang="en-US"/>
              <a:t>Parents let the kids sleep in.</a:t>
            </a:r>
          </a:p>
          <a:p>
            <a:r>
              <a:rPr lang="en-US"/>
              <a:t>Why?</a:t>
            </a:r>
          </a:p>
          <a:p>
            <a:r>
              <a:rPr lang="en-US"/>
              <a:t>Because there is no consequence for letting the kids sleep in. The school has not been contacting the parents.</a:t>
            </a:r>
          </a:p>
          <a:p>
            <a:r>
              <a:rPr lang="en-US"/>
              <a:t>Why?</a:t>
            </a:r>
          </a:p>
          <a:p>
            <a:r>
              <a:rPr lang="en-US"/>
              <a:t>Because the parents don’t have phones.</a:t>
            </a:r>
          </a:p>
          <a:p>
            <a:r>
              <a:rPr lang="en-US"/>
              <a:t>Depending on the situation, different initiatives could then be proposed. One school principal decided to drive by and pick up students from their homes in order to bring them to school</a:t>
            </a:r>
          </a:p>
        </p:txBody>
      </p:sp>
      <p:sp>
        <p:nvSpPr>
          <p:cNvPr id="4" name="Slide Number Placeholder 3"/>
          <p:cNvSpPr>
            <a:spLocks noGrp="1"/>
          </p:cNvSpPr>
          <p:nvPr>
            <p:ph type="sldNum" sz="quarter" idx="5"/>
          </p:nvPr>
        </p:nvSpPr>
        <p:spPr/>
        <p:txBody>
          <a:bodyPr/>
          <a:lstStyle/>
          <a:p>
            <a:fld id="{841221E5-7225-48EB-A4EE-420E7BFCF705}" type="slidenum">
              <a:rPr lang="en-US" smtClean="0"/>
              <a:pPr/>
              <a:t>18</a:t>
            </a:fld>
            <a:endParaRPr lang="en-US"/>
          </a:p>
        </p:txBody>
      </p:sp>
    </p:spTree>
    <p:extLst>
      <p:ext uri="{BB962C8B-B14F-4D97-AF65-F5344CB8AC3E}">
        <p14:creationId xmlns:p14="http://schemas.microsoft.com/office/powerpoint/2010/main" val="3156310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are not coming to school</a:t>
            </a:r>
          </a:p>
          <a:p>
            <a:r>
              <a:rPr lang="en-US"/>
              <a:t>Why?</a:t>
            </a:r>
          </a:p>
          <a:p>
            <a:r>
              <a:rPr lang="en-US"/>
              <a:t>Parents aren’t bringing them to school or waking them up for school. </a:t>
            </a:r>
          </a:p>
          <a:p>
            <a:r>
              <a:rPr lang="en-US"/>
              <a:t>Why?</a:t>
            </a:r>
          </a:p>
          <a:p>
            <a:r>
              <a:rPr lang="en-US"/>
              <a:t>Parents let the kids sleep in.</a:t>
            </a:r>
          </a:p>
          <a:p>
            <a:r>
              <a:rPr lang="en-US"/>
              <a:t>Why?</a:t>
            </a:r>
          </a:p>
          <a:p>
            <a:r>
              <a:rPr lang="en-US"/>
              <a:t>Because there is no consequence for letting the kids sleep in. The school has not been contacting the parents.</a:t>
            </a:r>
          </a:p>
          <a:p>
            <a:r>
              <a:rPr lang="en-US"/>
              <a:t>Why?</a:t>
            </a:r>
          </a:p>
          <a:p>
            <a:r>
              <a:rPr lang="en-US"/>
              <a:t>Because the parents don’t have phones.</a:t>
            </a:r>
          </a:p>
          <a:p>
            <a:r>
              <a:rPr lang="en-US"/>
              <a:t>Depending on the situation, different initiatives could then be proposed. One school principal decided to drive by and pick up students from their homes in order to bring them to school</a:t>
            </a:r>
          </a:p>
        </p:txBody>
      </p:sp>
      <p:sp>
        <p:nvSpPr>
          <p:cNvPr id="4" name="Slide Number Placeholder 3"/>
          <p:cNvSpPr>
            <a:spLocks noGrp="1"/>
          </p:cNvSpPr>
          <p:nvPr>
            <p:ph type="sldNum" sz="quarter" idx="5"/>
          </p:nvPr>
        </p:nvSpPr>
        <p:spPr/>
        <p:txBody>
          <a:bodyPr/>
          <a:lstStyle/>
          <a:p>
            <a:fld id="{841221E5-7225-48EB-A4EE-420E7BFCF705}" type="slidenum">
              <a:rPr lang="en-US" smtClean="0"/>
              <a:pPr/>
              <a:t>19</a:t>
            </a:fld>
            <a:endParaRPr lang="en-US"/>
          </a:p>
        </p:txBody>
      </p:sp>
    </p:spTree>
    <p:extLst>
      <p:ext uri="{BB962C8B-B14F-4D97-AF65-F5344CB8AC3E}">
        <p14:creationId xmlns:p14="http://schemas.microsoft.com/office/powerpoint/2010/main" val="235719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22</a:t>
            </a:fld>
            <a:endParaRPr lang="en-US"/>
          </a:p>
        </p:txBody>
      </p:sp>
    </p:spTree>
    <p:extLst>
      <p:ext uri="{BB962C8B-B14F-4D97-AF65-F5344CB8AC3E}">
        <p14:creationId xmlns:p14="http://schemas.microsoft.com/office/powerpoint/2010/main" val="2258875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should we simply check off that the program arrived at the school?</a:t>
            </a:r>
            <a:br>
              <a:rPr lang="en-US" dirty="0"/>
            </a:br>
            <a:endParaRPr lang="en-US" dirty="0"/>
          </a:p>
          <a:p>
            <a:r>
              <a:rPr lang="en-US" dirty="0"/>
              <a:t>Direct and Indirect Impacts really center on how have the adult behaviors changed, and then, how have these changes, in turn, impacted student learning?</a:t>
            </a:r>
          </a:p>
        </p:txBody>
      </p:sp>
      <p:sp>
        <p:nvSpPr>
          <p:cNvPr id="4" name="Slide Number Placeholder 3"/>
          <p:cNvSpPr>
            <a:spLocks noGrp="1"/>
          </p:cNvSpPr>
          <p:nvPr>
            <p:ph type="sldNum" sz="quarter" idx="5"/>
          </p:nvPr>
        </p:nvSpPr>
        <p:spPr/>
        <p:txBody>
          <a:bodyPr/>
          <a:lstStyle/>
          <a:p>
            <a:fld id="{841221E5-7225-48EB-A4EE-420E7BFCF705}" type="slidenum">
              <a:rPr lang="en-US" smtClean="0"/>
              <a:pPr/>
              <a:t>23</a:t>
            </a:fld>
            <a:endParaRPr lang="en-US"/>
          </a:p>
        </p:txBody>
      </p:sp>
    </p:spTree>
    <p:extLst>
      <p:ext uri="{BB962C8B-B14F-4D97-AF65-F5344CB8AC3E}">
        <p14:creationId xmlns:p14="http://schemas.microsoft.com/office/powerpoint/2010/main" val="2453751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Mandatory Goal - </a:t>
            </a:r>
            <a:r>
              <a:rPr lang="en-US" dirty="0">
                <a:cs typeface="Calibri"/>
              </a:rPr>
              <a:t>Increasing diverse representation on the School and Community Leadership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Acting on Data Guest Presenter – Dr. </a:t>
            </a:r>
            <a:r>
              <a:rPr lang="en-US" dirty="0" err="1">
                <a:cs typeface="Calibri"/>
              </a:rPr>
              <a:t>Madelline</a:t>
            </a:r>
            <a:r>
              <a:rPr lang="en-US" dirty="0">
                <a:cs typeface="Calibri"/>
              </a:rPr>
              <a:t> Aguillard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Monitoring Reading Growth- Dr. Dave Herbert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Systematizing Data Use- Carla Marquand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2</a:t>
            </a:fld>
            <a:endParaRPr lang="en-US"/>
          </a:p>
        </p:txBody>
      </p:sp>
    </p:spTree>
    <p:extLst>
      <p:ext uri="{BB962C8B-B14F-4D97-AF65-F5344CB8AC3E}">
        <p14:creationId xmlns:p14="http://schemas.microsoft.com/office/powerpoint/2010/main" val="1321924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School involved in the PBIS project will train 100% of their staff on implementing Tier 1 supports to students.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Schools will develop a schoolwide behavior purpose statement and a set of positive expectations and behaviors. </a:t>
            </a:r>
          </a:p>
          <a:p>
            <a:br>
              <a:rPr lang="en-US" dirty="0"/>
            </a:br>
            <a:endParaRPr lang="en-US" dirty="0"/>
          </a:p>
          <a:p>
            <a:r>
              <a:rPr lang="en-US" dirty="0"/>
              <a:t>Direct and Indirect Impacts really center on how have the adult behaviors changed, and then, how have these changes, in turn, impacted student learning?</a:t>
            </a:r>
          </a:p>
        </p:txBody>
      </p:sp>
      <p:sp>
        <p:nvSpPr>
          <p:cNvPr id="4" name="Slide Number Placeholder 3"/>
          <p:cNvSpPr>
            <a:spLocks noGrp="1"/>
          </p:cNvSpPr>
          <p:nvPr>
            <p:ph type="sldNum" sz="quarter" idx="5"/>
          </p:nvPr>
        </p:nvSpPr>
        <p:spPr/>
        <p:txBody>
          <a:bodyPr/>
          <a:lstStyle/>
          <a:p>
            <a:fld id="{841221E5-7225-48EB-A4EE-420E7BFCF705}" type="slidenum">
              <a:rPr lang="en-US" smtClean="0"/>
              <a:pPr/>
              <a:t>24</a:t>
            </a:fld>
            <a:endParaRPr lang="en-US"/>
          </a:p>
        </p:txBody>
      </p:sp>
    </p:spTree>
    <p:extLst>
      <p:ext uri="{BB962C8B-B14F-4D97-AF65-F5344CB8AC3E}">
        <p14:creationId xmlns:p14="http://schemas.microsoft.com/office/powerpoint/2010/main" val="410831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a:t>The presenter’s contact information should be presented</a:t>
            </a:r>
            <a:r>
              <a:rPr lang="en-US" i="1" baseline="0"/>
              <a:t> on this slide in this format. </a:t>
            </a:r>
            <a:r>
              <a:rPr lang="en-US" b="1" i="1" baseline="0"/>
              <a:t>We encourage including a photo of the presenter(s) to help personalize the presentation, especially if we are presenting virtually. </a:t>
            </a:r>
            <a:endParaRPr lang="en-US" b="1" i="1"/>
          </a:p>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29</a:t>
            </a:fld>
            <a:endParaRPr lang="en-US"/>
          </a:p>
        </p:txBody>
      </p:sp>
    </p:spTree>
    <p:extLst>
      <p:ext uri="{BB962C8B-B14F-4D97-AF65-F5344CB8AC3E}">
        <p14:creationId xmlns:p14="http://schemas.microsoft.com/office/powerpoint/2010/main" val="378486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0"/>
              </a:spcBef>
              <a:spcAft>
                <a:spcPts val="1200"/>
              </a:spcAft>
            </a:pPr>
            <a:r>
              <a:rPr lang="en-US" sz="1200" b="0" i="0" u="none" strike="noStrike" dirty="0">
                <a:solidFill>
                  <a:srgbClr val="595959"/>
                </a:solidFill>
                <a:effectLst/>
              </a:rPr>
              <a:t>2022-23 school designations for FY2024 grants will be determined in Fall/Winter 2022</a:t>
            </a:r>
          </a:p>
          <a:p>
            <a:pPr lvl="1">
              <a:spcBef>
                <a:spcPts val="0"/>
              </a:spcBef>
              <a:spcAft>
                <a:spcPts val="1200"/>
              </a:spcAft>
            </a:pPr>
            <a:r>
              <a:rPr lang="en-US" sz="1200" b="0" i="0" u="none" strike="noStrike" dirty="0">
                <a:solidFill>
                  <a:srgbClr val="595959"/>
                </a:solidFill>
                <a:effectLst/>
              </a:rPr>
              <a:t> </a:t>
            </a:r>
            <a:r>
              <a:rPr lang="en-US" sz="1200" dirty="0">
                <a:solidFill>
                  <a:srgbClr val="595959"/>
                </a:solidFill>
              </a:rPr>
              <a:t>N</a:t>
            </a:r>
            <a:r>
              <a:rPr lang="en-US" sz="1200" b="0" i="0" u="none" strike="noStrike" dirty="0">
                <a:solidFill>
                  <a:srgbClr val="595959"/>
                </a:solidFill>
                <a:effectLst/>
              </a:rPr>
              <a:t>ewly designated schools will receive a planning grant </a:t>
            </a:r>
            <a:r>
              <a:rPr lang="en-US" sz="1200" dirty="0">
                <a:solidFill>
                  <a:srgbClr val="595959"/>
                </a:solidFill>
              </a:rPr>
              <a:t>at that time </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3</a:t>
            </a:fld>
            <a:endParaRPr lang="en-US"/>
          </a:p>
        </p:txBody>
      </p:sp>
    </p:spTree>
    <p:extLst>
      <p:ext uri="{BB962C8B-B14F-4D97-AF65-F5344CB8AC3E}">
        <p14:creationId xmlns:p14="http://schemas.microsoft.com/office/powerpoint/2010/main" val="4042196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sz="4000" b="0" i="0" u="none" strike="noStrike" dirty="0">
                <a:effectLst/>
              </a:rPr>
              <a:t>Accountability metrics include:</a:t>
            </a:r>
          </a:p>
          <a:p>
            <a:pPr marL="457200" marR="0" lvl="1" indent="0" algn="l" defTabSz="914400" rtl="0" eaLnBrk="1" fontAlgn="auto" latinLnBrk="0" hangingPunct="1">
              <a:lnSpc>
                <a:spcPct val="100000"/>
              </a:lnSpc>
              <a:spcBef>
                <a:spcPts val="0"/>
              </a:spcBef>
              <a:spcAft>
                <a:spcPts val="1200"/>
              </a:spcAft>
              <a:buClrTx/>
              <a:buSzTx/>
              <a:buFontTx/>
              <a:buNone/>
              <a:tabLst/>
              <a:defRPr/>
            </a:pPr>
            <a:r>
              <a:rPr lang="en-US" sz="3600" dirty="0"/>
              <a:t>Achievement- At or Above Proficiency in ELA/Math - 30%/20% (K-6/7-12)</a:t>
            </a:r>
          </a:p>
          <a:p>
            <a:pPr lvl="1">
              <a:spcBef>
                <a:spcPts val="0"/>
              </a:spcBef>
              <a:spcAft>
                <a:spcPts val="1200"/>
              </a:spcAft>
            </a:pPr>
            <a:r>
              <a:rPr lang="en-US" sz="3600" b="0" i="0" u="none" strike="noStrike" dirty="0">
                <a:effectLst/>
              </a:rPr>
              <a:t>Grade 3 ELA Proficiency-5% (</a:t>
            </a:r>
            <a:r>
              <a:rPr lang="en-US" sz="3600" dirty="0"/>
              <a:t>K-6)</a:t>
            </a:r>
            <a:endParaRPr lang="en-US" sz="3600" b="0" i="0" u="none" strike="noStrike" dirty="0">
              <a:effectLst/>
            </a:endParaRPr>
          </a:p>
          <a:p>
            <a:pPr lvl="1">
              <a:spcBef>
                <a:spcPts val="0"/>
              </a:spcBef>
              <a:spcAft>
                <a:spcPts val="1200"/>
              </a:spcAft>
            </a:pPr>
            <a:r>
              <a:rPr lang="en-US" sz="3600" dirty="0"/>
              <a:t>EL Progress- 15%/10% (K-6/7-12)</a:t>
            </a:r>
          </a:p>
          <a:p>
            <a:pPr lvl="1">
              <a:spcBef>
                <a:spcPts val="0"/>
              </a:spcBef>
              <a:spcAft>
                <a:spcPts val="1200"/>
              </a:spcAft>
            </a:pPr>
            <a:r>
              <a:rPr lang="en-US" sz="3600" dirty="0"/>
              <a:t>Chronic Absenteeism- 10%</a:t>
            </a:r>
          </a:p>
          <a:p>
            <a:pPr lvl="1">
              <a:spcBef>
                <a:spcPts val="0"/>
              </a:spcBef>
              <a:spcAft>
                <a:spcPts val="1200"/>
              </a:spcAft>
            </a:pPr>
            <a:r>
              <a:rPr lang="en-US" sz="3600" b="0" i="0" u="none" strike="noStrike" dirty="0">
                <a:effectLst/>
              </a:rPr>
              <a:t>Grad Rate- 20% (</a:t>
            </a:r>
            <a:r>
              <a:rPr lang="en-US" sz="3600" dirty="0"/>
              <a:t>7-12)</a:t>
            </a:r>
            <a:endParaRPr lang="en-US" sz="3600" b="0" i="0" u="none" strike="noStrike" dirty="0">
              <a:effectLst/>
            </a:endParaRPr>
          </a:p>
          <a:p>
            <a:pPr lvl="1">
              <a:spcBef>
                <a:spcPts val="0"/>
              </a:spcBef>
              <a:spcAft>
                <a:spcPts val="1200"/>
              </a:spcAft>
            </a:pPr>
            <a:r>
              <a:rPr lang="en-US" sz="3600" dirty="0"/>
              <a:t>Replacement metric for growth – 40%</a:t>
            </a:r>
            <a:endParaRPr lang="en-US" sz="3600" b="0" i="0" u="none" strike="noStrike" dirty="0">
              <a:effectLst/>
            </a:endParaRP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4</a:t>
            </a:fld>
            <a:endParaRPr lang="en-US"/>
          </a:p>
        </p:txBody>
      </p:sp>
    </p:spTree>
    <p:extLst>
      <p:ext uri="{BB962C8B-B14F-4D97-AF65-F5344CB8AC3E}">
        <p14:creationId xmlns:p14="http://schemas.microsoft.com/office/powerpoint/2010/main" val="426801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0"/>
              </a:spcBef>
              <a:spcAft>
                <a:spcPts val="1200"/>
              </a:spcAft>
            </a:pPr>
            <a:r>
              <a:rPr lang="en-US" sz="1200" b="0" i="0" u="none" strike="noStrike" dirty="0">
                <a:solidFill>
                  <a:srgbClr val="595959"/>
                </a:solidFill>
                <a:effectLst/>
              </a:rPr>
              <a:t>2022-23 school designations for FY2024 grants will be determined in Fall/Winter 2022</a:t>
            </a:r>
          </a:p>
          <a:p>
            <a:pPr lvl="1">
              <a:spcBef>
                <a:spcPts val="0"/>
              </a:spcBef>
              <a:spcAft>
                <a:spcPts val="1200"/>
              </a:spcAft>
            </a:pPr>
            <a:r>
              <a:rPr lang="en-US" sz="1200" b="0" i="0" u="none" strike="noStrike" dirty="0">
                <a:solidFill>
                  <a:srgbClr val="595959"/>
                </a:solidFill>
                <a:effectLst/>
              </a:rPr>
              <a:t> </a:t>
            </a:r>
            <a:r>
              <a:rPr lang="en-US" sz="1200" dirty="0">
                <a:solidFill>
                  <a:srgbClr val="595959"/>
                </a:solidFill>
              </a:rPr>
              <a:t>N</a:t>
            </a:r>
            <a:r>
              <a:rPr lang="en-US" sz="1200" b="0" i="0" u="none" strike="noStrike" dirty="0">
                <a:solidFill>
                  <a:srgbClr val="595959"/>
                </a:solidFill>
                <a:effectLst/>
              </a:rPr>
              <a:t>ewly designated schools will receive a planning grant </a:t>
            </a:r>
            <a:r>
              <a:rPr lang="en-US" sz="1200" dirty="0">
                <a:solidFill>
                  <a:srgbClr val="595959"/>
                </a:solidFill>
              </a:rPr>
              <a:t>at that time </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5</a:t>
            </a:fld>
            <a:endParaRPr lang="en-US"/>
          </a:p>
        </p:txBody>
      </p:sp>
    </p:spTree>
    <p:extLst>
      <p:ext uri="{BB962C8B-B14F-4D97-AF65-F5344CB8AC3E}">
        <p14:creationId xmlns:p14="http://schemas.microsoft.com/office/powerpoint/2010/main" val="220660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0"/>
              </a:spcBef>
              <a:spcAft>
                <a:spcPts val="1200"/>
              </a:spcAft>
            </a:pPr>
            <a:r>
              <a:rPr lang="en-US" sz="1200" b="0" i="0" u="none" strike="noStrike" dirty="0">
                <a:solidFill>
                  <a:srgbClr val="595959"/>
                </a:solidFill>
                <a:effectLst/>
              </a:rPr>
              <a:t>2022-23 school designations for FY2024 grants will be determined in Fall/Winter 2022</a:t>
            </a:r>
          </a:p>
          <a:p>
            <a:pPr lvl="1">
              <a:spcBef>
                <a:spcPts val="0"/>
              </a:spcBef>
              <a:spcAft>
                <a:spcPts val="1200"/>
              </a:spcAft>
            </a:pPr>
            <a:r>
              <a:rPr lang="en-US" sz="1200" b="0" i="0" u="none" strike="noStrike" dirty="0">
                <a:solidFill>
                  <a:srgbClr val="595959"/>
                </a:solidFill>
                <a:effectLst/>
              </a:rPr>
              <a:t> </a:t>
            </a:r>
            <a:r>
              <a:rPr lang="en-US" sz="1200" dirty="0">
                <a:solidFill>
                  <a:srgbClr val="595959"/>
                </a:solidFill>
              </a:rPr>
              <a:t>N</a:t>
            </a:r>
            <a:r>
              <a:rPr lang="en-US" sz="1200" b="0" i="0" u="none" strike="noStrike" dirty="0">
                <a:solidFill>
                  <a:srgbClr val="595959"/>
                </a:solidFill>
                <a:effectLst/>
              </a:rPr>
              <a:t>ewly designated schools will receive a planning grant </a:t>
            </a:r>
            <a:r>
              <a:rPr lang="en-US" sz="1200" dirty="0">
                <a:solidFill>
                  <a:srgbClr val="595959"/>
                </a:solidFill>
              </a:rPr>
              <a:t>at that time </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6</a:t>
            </a:fld>
            <a:endParaRPr lang="en-US"/>
          </a:p>
        </p:txBody>
      </p:sp>
    </p:spTree>
    <p:extLst>
      <p:ext uri="{BB962C8B-B14F-4D97-AF65-F5344CB8AC3E}">
        <p14:creationId xmlns:p14="http://schemas.microsoft.com/office/powerpoint/2010/main" val="2846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7</a:t>
            </a:fld>
            <a:endParaRPr lang="en-US"/>
          </a:p>
        </p:txBody>
      </p:sp>
    </p:spTree>
    <p:extLst>
      <p:ext uri="{BB962C8B-B14F-4D97-AF65-F5344CB8AC3E}">
        <p14:creationId xmlns:p14="http://schemas.microsoft.com/office/powerpoint/2010/main" val="4048173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 narrative considerations: Cost per unit, # of units, how many FTE or 0.75 time, Per diem or stipend, or cost for air, # of persons, cost for hotel, # of persons, cost for car, etc.</a:t>
            </a:r>
          </a:p>
          <a:p>
            <a:r>
              <a:rPr lang="en-US" dirty="0"/>
              <a:t>Mention the Directions and Planning Template</a:t>
            </a:r>
          </a:p>
        </p:txBody>
      </p:sp>
      <p:sp>
        <p:nvSpPr>
          <p:cNvPr id="4" name="Slide Number Placeholder 3"/>
          <p:cNvSpPr>
            <a:spLocks noGrp="1"/>
          </p:cNvSpPr>
          <p:nvPr>
            <p:ph type="sldNum" sz="quarter" idx="5"/>
          </p:nvPr>
        </p:nvSpPr>
        <p:spPr/>
        <p:txBody>
          <a:bodyPr/>
          <a:lstStyle/>
          <a:p>
            <a:fld id="{841221E5-7225-48EB-A4EE-420E7BFCF705}" type="slidenum">
              <a:rPr lang="en-US" smtClean="0"/>
              <a:pPr/>
              <a:t>8</a:t>
            </a:fld>
            <a:endParaRPr lang="en-US"/>
          </a:p>
        </p:txBody>
      </p:sp>
    </p:spTree>
    <p:extLst>
      <p:ext uri="{BB962C8B-B14F-4D97-AF65-F5344CB8AC3E}">
        <p14:creationId xmlns:p14="http://schemas.microsoft.com/office/powerpoint/2010/main" val="164793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school data, needs assessment (abbreviated situational analysis), school plan with goals + 1 mandatory add-on goal, and the intervention activity and estimated cost table (found in the original 1003a grant application) have been compiled for the 2022-23 S.Y. into a single application form. These five components – school data, needs, plan, goals +1, and the activity/cost table will be uploaded to GMS as a single document in the “Related Document” field. The other grant application component, the budget, will be loaded separately within GMS with no change from the current process. The five condensed application components will be review in our next five slides. </a:t>
            </a:r>
          </a:p>
        </p:txBody>
      </p:sp>
      <p:sp>
        <p:nvSpPr>
          <p:cNvPr id="4" name="Slide Number Placeholder 3"/>
          <p:cNvSpPr>
            <a:spLocks noGrp="1"/>
          </p:cNvSpPr>
          <p:nvPr>
            <p:ph type="sldNum" sz="quarter" idx="5"/>
          </p:nvPr>
        </p:nvSpPr>
        <p:spPr/>
        <p:txBody>
          <a:bodyPr/>
          <a:lstStyle/>
          <a:p>
            <a:fld id="{841221E5-7225-48EB-A4EE-420E7BFCF705}" type="slidenum">
              <a:rPr lang="en-US" smtClean="0"/>
              <a:pPr/>
              <a:t>9</a:t>
            </a:fld>
            <a:endParaRPr lang="en-US"/>
          </a:p>
        </p:txBody>
      </p:sp>
    </p:spTree>
    <p:extLst>
      <p:ext uri="{BB962C8B-B14F-4D97-AF65-F5344CB8AC3E}">
        <p14:creationId xmlns:p14="http://schemas.microsoft.com/office/powerpoint/2010/main" val="1647933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0" y="5638800"/>
            <a:ext cx="1217997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38798"/>
            <a:ext cx="1216471" cy="1219202"/>
          </a:xfrm>
          <a:prstGeom prst="rect">
            <a:avLst/>
          </a:prstGeom>
          <a:solidFill>
            <a:schemeClr val="bg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baseline="0">
                <a:solidFill>
                  <a:schemeClr val="tx1"/>
                </a:solidFill>
              </a:defRPr>
            </a:lvl1pPr>
          </a:lstStyle>
          <a:p>
            <a:r>
              <a:rPr lang="en-US"/>
              <a:t>AN EXCELLENT EDUCATION FOR EVERY STUDENT EVERY DAY</a:t>
            </a:r>
          </a:p>
        </p:txBody>
      </p:sp>
      <p:pic>
        <p:nvPicPr>
          <p:cNvPr id="25" name="Picture 24" descr="Logo&#10;&#10;Description automatically generated">
            <a:extLst>
              <a:ext uri="{FF2B5EF4-FFF2-40B4-BE49-F238E27FC236}">
                <a16:creationId xmlns:a16="http://schemas.microsoft.com/office/drawing/2014/main" id="{301D0A11-1D9D-43EF-8844-2FC3E56AE9F1}"/>
              </a:ext>
            </a:extLst>
          </p:cNvPr>
          <p:cNvPicPr>
            <a:picLocks noChangeAspect="1"/>
          </p:cNvPicPr>
          <p:nvPr userDrawn="1"/>
        </p:nvPicPr>
        <p:blipFill>
          <a:blip r:embed="rId2"/>
          <a:stretch>
            <a:fillRect/>
          </a:stretch>
        </p:blipFill>
        <p:spPr>
          <a:xfrm>
            <a:off x="40715" y="5719952"/>
            <a:ext cx="1135039" cy="1056894"/>
          </a:xfrm>
          <a:prstGeom prst="rect">
            <a:avLst/>
          </a:prstGeom>
        </p:spPr>
      </p:pic>
      <p:sp>
        <p:nvSpPr>
          <p:cNvPr id="34" name="Rectangle 33">
            <a:extLst>
              <a:ext uri="{FF2B5EF4-FFF2-40B4-BE49-F238E27FC236}">
                <a16:creationId xmlns:a16="http://schemas.microsoft.com/office/drawing/2014/main" id="{E0DFAEAD-49F3-4470-97A1-602090A47F39}"/>
              </a:ext>
            </a:extLst>
          </p:cNvPr>
          <p:cNvSpPr/>
          <p:nvPr userDrawn="1"/>
        </p:nvSpPr>
        <p:spPr bwMode="ltGray">
          <a:xfrm>
            <a:off x="1219201" y="5638800"/>
            <a:ext cx="609600" cy="1219200"/>
          </a:xfrm>
          <a:prstGeom prst="rect">
            <a:avLst/>
          </a:prstGeom>
          <a:solidFill>
            <a:srgbClr val="00517C"/>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5" name="Rectangle 34">
            <a:extLst>
              <a:ext uri="{FF2B5EF4-FFF2-40B4-BE49-F238E27FC236}">
                <a16:creationId xmlns:a16="http://schemas.microsoft.com/office/drawing/2014/main" id="{33C1A83B-E606-4440-9A25-09CA23B3CCC8}"/>
              </a:ext>
            </a:extLst>
          </p:cNvPr>
          <p:cNvSpPr/>
          <p:nvPr userDrawn="1"/>
        </p:nvSpPr>
        <p:spPr bwMode="ltGray">
          <a:xfrm>
            <a:off x="1225293" y="0"/>
            <a:ext cx="609600" cy="609600"/>
          </a:xfrm>
          <a:prstGeom prst="rect">
            <a:avLst/>
          </a:prstGeom>
          <a:solidFill>
            <a:srgbClr val="00517C"/>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6" name="Rectangle 35">
            <a:extLst>
              <a:ext uri="{FF2B5EF4-FFF2-40B4-BE49-F238E27FC236}">
                <a16:creationId xmlns:a16="http://schemas.microsoft.com/office/drawing/2014/main" id="{C41E59C6-FBE0-4FE2-94BB-67CE112E57ED}"/>
              </a:ext>
            </a:extLst>
          </p:cNvPr>
          <p:cNvSpPr/>
          <p:nvPr userDrawn="1"/>
        </p:nvSpPr>
        <p:spPr bwMode="ltGray">
          <a:xfrm>
            <a:off x="11582400" y="0"/>
            <a:ext cx="609601" cy="609600"/>
          </a:xfrm>
          <a:prstGeom prst="rect">
            <a:avLst/>
          </a:prstGeom>
          <a:solidFill>
            <a:srgbClr val="00517C"/>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7" name="Rectangle 36">
            <a:extLst>
              <a:ext uri="{FF2B5EF4-FFF2-40B4-BE49-F238E27FC236}">
                <a16:creationId xmlns:a16="http://schemas.microsoft.com/office/drawing/2014/main" id="{1788C4CC-0186-4633-B827-70CA3772A588}"/>
              </a:ext>
            </a:extLst>
          </p:cNvPr>
          <p:cNvSpPr/>
          <p:nvPr userDrawn="1"/>
        </p:nvSpPr>
        <p:spPr bwMode="ltGray">
          <a:xfrm>
            <a:off x="11582401" y="5638800"/>
            <a:ext cx="609600" cy="1219200"/>
          </a:xfrm>
          <a:prstGeom prst="rect">
            <a:avLst/>
          </a:prstGeom>
          <a:solidFill>
            <a:srgbClr val="00517C"/>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Tree>
    <p:extLst>
      <p:ext uri="{BB962C8B-B14F-4D97-AF65-F5344CB8AC3E}">
        <p14:creationId xmlns:p14="http://schemas.microsoft.com/office/powerpoint/2010/main" val="323446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rgbClr val="00517C"/>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bg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bwMode="white">
          <a:xfrm>
            <a:off x="1" y="5638800"/>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9" name="Footer Placeholder 18">
            <a:extLst>
              <a:ext uri="{FF2B5EF4-FFF2-40B4-BE49-F238E27FC236}">
                <a16:creationId xmlns:a16="http://schemas.microsoft.com/office/drawing/2014/main" id="{FCC8D8BE-FF9A-46A1-9748-AC65151219F2}"/>
              </a:ext>
            </a:extLst>
          </p:cNvPr>
          <p:cNvSpPr>
            <a:spLocks noGrp="1"/>
          </p:cNvSpPr>
          <p:nvPr>
            <p:ph type="ftr" sz="quarter" idx="10"/>
          </p:nvPr>
        </p:nvSpPr>
        <p:spPr/>
        <p:txBody>
          <a:bodyPr/>
          <a:lstStyle/>
          <a:p>
            <a:r>
              <a:rPr lang="en-US"/>
              <a:t>AN EXCELLENT EDUCATION FOR EVERY STUDENT EVERY DAY</a:t>
            </a:r>
          </a:p>
        </p:txBody>
      </p:sp>
      <p:sp>
        <p:nvSpPr>
          <p:cNvPr id="20" name="Slide Number Placeholder 19">
            <a:extLst>
              <a:ext uri="{FF2B5EF4-FFF2-40B4-BE49-F238E27FC236}">
                <a16:creationId xmlns:a16="http://schemas.microsoft.com/office/drawing/2014/main" id="{D2D4B8D6-7324-40A8-8C45-CA9EAD70821F}"/>
              </a:ext>
            </a:extLst>
          </p:cNvPr>
          <p:cNvSpPr>
            <a:spLocks noGrp="1"/>
          </p:cNvSpPr>
          <p:nvPr>
            <p:ph type="sldNum" sz="quarter" idx="11"/>
          </p:nvPr>
        </p:nvSpPr>
        <p:spPr>
          <a:xfrm>
            <a:off x="10591800" y="6492875"/>
            <a:ext cx="609600" cy="365125"/>
          </a:xfrm>
        </p:spPr>
        <p:txBody>
          <a:bodyPr/>
          <a:lstStyle/>
          <a:p>
            <a:fld id="{7DC1BBB0-96F0-4077-A278-0F3FB5C104D3}" type="slidenum">
              <a:rPr lang="en-US" smtClean="0"/>
              <a:pPr/>
              <a:t>‹#›</a:t>
            </a:fld>
            <a:endParaRPr lang="en-US"/>
          </a:p>
        </p:txBody>
      </p:sp>
      <p:pic>
        <p:nvPicPr>
          <p:cNvPr id="17" name="Picture 16" descr="Logo&#10;&#10;Description automatically generated">
            <a:extLst>
              <a:ext uri="{FF2B5EF4-FFF2-40B4-BE49-F238E27FC236}">
                <a16:creationId xmlns:a16="http://schemas.microsoft.com/office/drawing/2014/main" id="{79ECF11F-5508-4424-A3A0-56600F255563}"/>
              </a:ext>
            </a:extLst>
          </p:cNvPr>
          <p:cNvPicPr>
            <a:picLocks noChangeAspect="1"/>
          </p:cNvPicPr>
          <p:nvPr userDrawn="1"/>
        </p:nvPicPr>
        <p:blipFill>
          <a:blip r:embed="rId2"/>
          <a:stretch>
            <a:fillRect/>
          </a:stretch>
        </p:blipFill>
        <p:spPr>
          <a:xfrm>
            <a:off x="40715" y="5719952"/>
            <a:ext cx="1135039" cy="1056894"/>
          </a:xfrm>
          <a:prstGeom prst="rect">
            <a:avLst/>
          </a:prstGeom>
        </p:spPr>
      </p:pic>
    </p:spTree>
    <p:extLst>
      <p:ext uri="{BB962C8B-B14F-4D97-AF65-F5344CB8AC3E}">
        <p14:creationId xmlns:p14="http://schemas.microsoft.com/office/powerpoint/2010/main" val="381795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a:lvl1pPr>
          </a:lstStyle>
          <a:p>
            <a:r>
              <a:rPr lang="en-US"/>
              <a:t>AN EXCELLENT EDUCATION FOR EVERY STUDENT EVERY DAY</a:t>
            </a: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8553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AN EXCELLENT EDUCATION FOR EVERY STUDENT EVERY DAY</a:t>
            </a: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23911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AN EXCELLENT EDUCATION FOR EVERY STUDENT EVERY DAY</a:t>
            </a:r>
          </a:p>
        </p:txBody>
      </p:sp>
      <p:sp>
        <p:nvSpPr>
          <p:cNvPr id="9" name="Slide Number Placeholder 8"/>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3835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AN EXCELLENT EDUCATION FOR EVERY STUDENT EVERY DAY</a:t>
            </a:r>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163578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rgbClr val="00517C"/>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AN EXCELLENT EDUCATION FOR EVERY STUDENT EVERY DAY</a:t>
            </a: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51804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baseline="0">
                <a:solidFill>
                  <a:schemeClr val="tx1"/>
                </a:solidFill>
              </a:defRPr>
            </a:lvl1pPr>
          </a:lstStyle>
          <a:p>
            <a:r>
              <a:rPr lang="en-US"/>
              <a:t>AN EXCELLENT EDUCATION FOR EVERY STUDENT EVERY DAY</a:t>
            </a:r>
          </a:p>
        </p:txBody>
      </p:sp>
      <p:sp>
        <p:nvSpPr>
          <p:cNvPr id="7" name="Slide Number Placeholder 6"/>
          <p:cNvSpPr>
            <a:spLocks noGrp="1"/>
          </p:cNvSpPr>
          <p:nvPr>
            <p:ph type="sldNum" sz="quarter" idx="12"/>
          </p:nvPr>
        </p:nvSpPr>
        <p:spPr/>
        <p:txBody>
          <a:bodyPr/>
          <a:lstStyle>
            <a:lvl1pPr>
              <a:defRPr baseline="0">
                <a:solidFill>
                  <a:schemeClr val="tx1"/>
                </a:solidFill>
              </a:defRPr>
            </a:lvl1pPr>
          </a:lstStyle>
          <a:p>
            <a:fld id="{7DC1BBB0-96F0-4077-A278-0F3FB5C104D3}" type="slidenum">
              <a:rPr lang="en-US" smtClean="0"/>
              <a:pPr/>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AN EXCELLENT EDUCATION FOR EVERY STUDENT EVERY DAY</a:t>
            </a: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04088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rgbClr val="00517C"/>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bg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4114800" y="6492875"/>
            <a:ext cx="4648202" cy="365125"/>
          </a:xfrm>
          <a:prstGeom prst="rect">
            <a:avLst/>
          </a:prstGeom>
        </p:spPr>
        <p:txBody>
          <a:bodyPr vert="horz" lIns="91440" tIns="45720" rIns="91440" bIns="45720" rtlCol="0" anchor="ctr"/>
          <a:lstStyle>
            <a:lvl1pPr algn="ctr">
              <a:defRPr sz="1400" b="1" i="0" cap="none" baseline="0">
                <a:solidFill>
                  <a:schemeClr val="tx1"/>
                </a:solidFill>
              </a:defRPr>
            </a:lvl1pPr>
          </a:lstStyle>
          <a:p>
            <a:r>
              <a:rPr lang="en-US"/>
              <a:t>AN EXCELLENT EDUCATION FOR EVERY STUDENT EVERY DAY</a:t>
            </a:r>
          </a:p>
        </p:txBody>
      </p:sp>
      <p:sp>
        <p:nvSpPr>
          <p:cNvPr id="6" name="Slide Number Placeholder 5"/>
          <p:cNvSpPr>
            <a:spLocks noGrp="1"/>
          </p:cNvSpPr>
          <p:nvPr>
            <p:ph type="sldNum" sz="quarter" idx="4"/>
          </p:nvPr>
        </p:nvSpPr>
        <p:spPr>
          <a:xfrm>
            <a:off x="10769601" y="6492875"/>
            <a:ext cx="609600" cy="365125"/>
          </a:xfrm>
          <a:prstGeom prst="rect">
            <a:avLst/>
          </a:prstGeom>
        </p:spPr>
        <p:txBody>
          <a:bodyPr vert="horz" lIns="91440" tIns="45720" rIns="91440" bIns="45720" rtlCol="0" anchor="ctr"/>
          <a:lstStyle>
            <a:lvl1pPr algn="r">
              <a:defRPr sz="1400" b="1" cap="all" baseline="0">
                <a:solidFill>
                  <a:schemeClr val="tx1"/>
                </a:solidFill>
              </a:defRPr>
            </a:lvl1pPr>
          </a:lstStyle>
          <a:p>
            <a:fld id="{7DC1BBB0-96F0-4077-A278-0F3FB5C104D3}" type="slidenum">
              <a:rPr lang="en-US" smtClean="0"/>
              <a:pPr/>
              <a:t>‹#›</a:t>
            </a:fld>
            <a:endParaRPr lang="en-US"/>
          </a:p>
        </p:txBody>
      </p:sp>
      <p:pic>
        <p:nvPicPr>
          <p:cNvPr id="18" name="Picture 17" descr="Logo&#10;&#10;Description automatically generated">
            <a:extLst>
              <a:ext uri="{FF2B5EF4-FFF2-40B4-BE49-F238E27FC236}">
                <a16:creationId xmlns:a16="http://schemas.microsoft.com/office/drawing/2014/main" id="{8C850C6B-F734-4657-8D99-1444E0B9B60E}"/>
              </a:ext>
            </a:extLst>
          </p:cNvPr>
          <p:cNvPicPr>
            <a:picLocks noChangeAspect="1"/>
          </p:cNvPicPr>
          <p:nvPr userDrawn="1"/>
        </p:nvPicPr>
        <p:blipFill>
          <a:blip r:embed="rId11"/>
          <a:stretch>
            <a:fillRect/>
          </a:stretch>
        </p:blipFill>
        <p:spPr>
          <a:xfrm>
            <a:off x="654904" y="769080"/>
            <a:ext cx="541686" cy="543877"/>
          </a:xfrm>
          <a:prstGeom prst="rect">
            <a:avLst/>
          </a:prstGeom>
        </p:spPr>
      </p:pic>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6" r:id="rId7"/>
    <p:sldLayoutId id="2147483657" r:id="rId8"/>
    <p:sldLayoutId id="2147483658" r:id="rId9"/>
  </p:sldLayoutIdLst>
  <p:hf hd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alaska.gov/forms/05-22-040.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education.alaska.gov/forms/05-22-041.doc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gcc02.safelinks.protection.outlook.com/?url=https%3A%2F%2Finfosavvy21.com%2F2021%2F03%2F01%2Fthe-committed-sardine%2F&amp;data=04%7C01%7Csusan.forbes%40alaska.gov%7C7cea943b64bd4b6140f108da007a31fe%7C20030bf67ad942f7927359ea83fcfa38%7C0%7C0%7C637822822071544079%7CUnknown%7CTWFpbGZsb3d8eyJWIjoiMC4wLjAwMDAiLCJQIjoiV2luMzIiLCJBTiI6Ik1haWwiLCJXVCI6Mn0%3D%7C3000&amp;sdata=HqtKE3G8AZt8qiZodCiT%2B%2Bwa9LPoOSt%2Bw4oYXYls590%3D&amp;reserved=0"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alaska.gov/tls/SchoolRecognition"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education.alaska.gov/schoolrecognition/School%20Improvement%20FAQs-3.9.22.pdf"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education.alaska.gov/tls/SchoolRecognition" TargetMode="External"/><Relationship Id="rId2" Type="http://schemas.openxmlformats.org/officeDocument/2006/relationships/hyperlink" Target="https://us02web.zoom.us/j/82024850053?pwd=cVVvZVl0NEc5WWpYVjFYV2FhUmx3UT09"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ducation.alaska.gov/aksupport/akstepp/Alaska-Designated-Schools-List.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education.alaska.gov/forms/05-19-009.doc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education.alaska.gov/forms/05-18-031.doc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alaska.gov/tls/SchoolRecognition"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294A-81B7-49D9-8592-7CAD1AEC7505}"/>
              </a:ext>
            </a:extLst>
          </p:cNvPr>
          <p:cNvSpPr>
            <a:spLocks noGrp="1"/>
          </p:cNvSpPr>
          <p:nvPr>
            <p:ph type="title"/>
          </p:nvPr>
        </p:nvSpPr>
        <p:spPr/>
        <p:txBody>
          <a:bodyPr>
            <a:normAutofit/>
          </a:bodyPr>
          <a:lstStyle/>
          <a:p>
            <a:r>
              <a:rPr lang="en-US" sz="4800" dirty="0">
                <a:cs typeface="Calibri"/>
              </a:rPr>
              <a:t>School Improvement </a:t>
            </a:r>
            <a:br>
              <a:rPr lang="en-US" sz="4800" dirty="0">
                <a:cs typeface="Calibri"/>
              </a:rPr>
            </a:br>
            <a:r>
              <a:rPr lang="en-US" sz="4800" dirty="0">
                <a:cs typeface="Calibri"/>
              </a:rPr>
              <a:t>Make-Up Webinar </a:t>
            </a:r>
            <a:br>
              <a:rPr lang="en-US" sz="4800" dirty="0">
                <a:cs typeface="Calibri"/>
              </a:rPr>
            </a:br>
            <a:r>
              <a:rPr lang="en-US" sz="4800" dirty="0">
                <a:cs typeface="Calibri"/>
              </a:rPr>
              <a:t>(</a:t>
            </a:r>
            <a:r>
              <a:rPr lang="en-US" sz="3600" dirty="0">
                <a:cs typeface="Calibri"/>
              </a:rPr>
              <a:t>Webinars #1 – #4)</a:t>
            </a:r>
            <a:endParaRPr lang="en-US" sz="3600" dirty="0"/>
          </a:p>
        </p:txBody>
      </p:sp>
      <p:sp>
        <p:nvSpPr>
          <p:cNvPr id="3" name="Text Placeholder 2">
            <a:extLst>
              <a:ext uri="{FF2B5EF4-FFF2-40B4-BE49-F238E27FC236}">
                <a16:creationId xmlns:a16="http://schemas.microsoft.com/office/drawing/2014/main" id="{22E8CFD2-FBFB-4FA4-9226-23C4550787A2}"/>
              </a:ext>
            </a:extLst>
          </p:cNvPr>
          <p:cNvSpPr>
            <a:spLocks noGrp="1"/>
          </p:cNvSpPr>
          <p:nvPr>
            <p:ph type="body" idx="1"/>
          </p:nvPr>
        </p:nvSpPr>
        <p:spPr>
          <a:xfrm>
            <a:off x="1599030" y="4259997"/>
            <a:ext cx="8535570" cy="1150203"/>
          </a:xfrm>
        </p:spPr>
        <p:txBody>
          <a:bodyPr>
            <a:normAutofit/>
          </a:bodyPr>
          <a:lstStyle/>
          <a:p>
            <a:endParaRPr lang="en-US" sz="2800" dirty="0"/>
          </a:p>
          <a:p>
            <a:r>
              <a:rPr lang="en-US" sz="2800" dirty="0"/>
              <a:t>Department of Education &amp; Early Development</a:t>
            </a:r>
          </a:p>
          <a:p>
            <a:r>
              <a:rPr lang="en-US" sz="2000" dirty="0"/>
              <a:t>Susan Forbes, School Improvement Specialist </a:t>
            </a:r>
          </a:p>
        </p:txBody>
      </p:sp>
      <p:sp>
        <p:nvSpPr>
          <p:cNvPr id="4" name="Footer Placeholder 3">
            <a:extLst>
              <a:ext uri="{FF2B5EF4-FFF2-40B4-BE49-F238E27FC236}">
                <a16:creationId xmlns:a16="http://schemas.microsoft.com/office/drawing/2014/main" id="{C2E7E417-9B52-41BE-A122-799820EF8C29}"/>
              </a:ext>
            </a:extLst>
          </p:cNvPr>
          <p:cNvSpPr>
            <a:spLocks noGrp="1"/>
          </p:cNvSpPr>
          <p:nvPr>
            <p:ph type="ftr" sz="quarter" idx="11"/>
          </p:nvPr>
        </p:nvSpPr>
        <p:spPr/>
        <p:txBody>
          <a:bodyPr/>
          <a:lstStyle/>
          <a:p>
            <a:r>
              <a:rPr lang="en-US"/>
              <a:t>AN EXCELLENT EDUCATION FOR EVERY STUDENT EVERY DAY</a:t>
            </a:r>
          </a:p>
        </p:txBody>
      </p:sp>
      <p:sp>
        <p:nvSpPr>
          <p:cNvPr id="6" name="TextBox 5">
            <a:extLst>
              <a:ext uri="{FF2B5EF4-FFF2-40B4-BE49-F238E27FC236}">
                <a16:creationId xmlns:a16="http://schemas.microsoft.com/office/drawing/2014/main" id="{96613A92-3158-461D-9157-0CFA5EDCC461}"/>
              </a:ext>
            </a:extLst>
          </p:cNvPr>
          <p:cNvSpPr txBox="1"/>
          <p:nvPr/>
        </p:nvSpPr>
        <p:spPr>
          <a:xfrm>
            <a:off x="1828800" y="5638800"/>
            <a:ext cx="3048000" cy="338554"/>
          </a:xfrm>
          <a:prstGeom prst="rect">
            <a:avLst/>
          </a:prstGeom>
          <a:noFill/>
        </p:spPr>
        <p:txBody>
          <a:bodyPr wrap="square" rtlCol="0">
            <a:spAutoFit/>
          </a:bodyPr>
          <a:lstStyle/>
          <a:p>
            <a:r>
              <a:rPr lang="en-US" sz="1600" dirty="0"/>
              <a:t>February 30, 2022</a:t>
            </a:r>
          </a:p>
        </p:txBody>
      </p:sp>
      <p:sp>
        <p:nvSpPr>
          <p:cNvPr id="7" name="TextBox 6">
            <a:extLst>
              <a:ext uri="{FF2B5EF4-FFF2-40B4-BE49-F238E27FC236}">
                <a16:creationId xmlns:a16="http://schemas.microsoft.com/office/drawing/2014/main" id="{CF16EA32-57A8-4EF2-899F-E5998C79CC30}"/>
              </a:ext>
            </a:extLst>
          </p:cNvPr>
          <p:cNvSpPr txBox="1"/>
          <p:nvPr/>
        </p:nvSpPr>
        <p:spPr>
          <a:xfrm>
            <a:off x="9068970" y="5263443"/>
            <a:ext cx="3048000" cy="338554"/>
          </a:xfrm>
          <a:prstGeom prst="rect">
            <a:avLst/>
          </a:prstGeom>
          <a:noFill/>
        </p:spPr>
        <p:txBody>
          <a:bodyPr wrap="square" rtlCol="0">
            <a:spAutoFit/>
          </a:bodyPr>
          <a:lstStyle/>
          <a:p>
            <a:pPr algn="r"/>
            <a:r>
              <a:rPr lang="en-US" sz="1600"/>
              <a:t>education.alaska.gov</a:t>
            </a:r>
          </a:p>
        </p:txBody>
      </p:sp>
    </p:spTree>
    <p:extLst>
      <p:ext uri="{BB962C8B-B14F-4D97-AF65-F5344CB8AC3E}">
        <p14:creationId xmlns:p14="http://schemas.microsoft.com/office/powerpoint/2010/main" val="3191601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7C08-0B70-4F15-BCAB-1C5137CF5B85}"/>
              </a:ext>
            </a:extLst>
          </p:cNvPr>
          <p:cNvSpPr>
            <a:spLocks noGrp="1"/>
          </p:cNvSpPr>
          <p:nvPr>
            <p:ph type="title"/>
          </p:nvPr>
        </p:nvSpPr>
        <p:spPr/>
        <p:txBody>
          <a:bodyPr/>
          <a:lstStyle/>
          <a:p>
            <a:r>
              <a:rPr lang="en-US">
                <a:solidFill>
                  <a:schemeClr val="tx1"/>
                </a:solidFill>
                <a:hlinkClick r:id="rId3">
                  <a:extLst>
                    <a:ext uri="{A12FA001-AC4F-418D-AE19-62706E023703}">
                      <ahyp:hlinkClr xmlns:ahyp="http://schemas.microsoft.com/office/drawing/2018/hyperlinkcolor" val="tx"/>
                    </a:ext>
                  </a:extLst>
                </a:hlinkClick>
              </a:rPr>
              <a:t>Directions</a:t>
            </a:r>
            <a:r>
              <a:rPr lang="en-US"/>
              <a:t> to the FY2023 Condensed Application</a:t>
            </a:r>
          </a:p>
        </p:txBody>
      </p:sp>
      <p:sp>
        <p:nvSpPr>
          <p:cNvPr id="3" name="Content Placeholder 2">
            <a:extLst>
              <a:ext uri="{FF2B5EF4-FFF2-40B4-BE49-F238E27FC236}">
                <a16:creationId xmlns:a16="http://schemas.microsoft.com/office/drawing/2014/main" id="{1D07967A-83C0-44A3-8778-2B7DF7FDC722}"/>
              </a:ext>
            </a:extLst>
          </p:cNvPr>
          <p:cNvSpPr>
            <a:spLocks noGrp="1"/>
          </p:cNvSpPr>
          <p:nvPr>
            <p:ph idx="1"/>
          </p:nvPr>
        </p:nvSpPr>
        <p:spPr>
          <a:xfrm>
            <a:off x="1593852" y="2098431"/>
            <a:ext cx="9785349" cy="4572000"/>
          </a:xfrm>
        </p:spPr>
        <p:txBody>
          <a:bodyPr vert="horz" lIns="91440" tIns="45720" rIns="91440" bIns="45720" rtlCol="0" anchor="t">
            <a:normAutofit/>
          </a:bodyPr>
          <a:lstStyle/>
          <a:p>
            <a:pPr marL="246380" indent="-246380"/>
            <a:r>
              <a:rPr lang="en-US"/>
              <a:t>The Directions document explains:</a:t>
            </a:r>
          </a:p>
          <a:p>
            <a:pPr marL="612140" lvl="1" indent="-246380"/>
            <a:r>
              <a:rPr lang="en-US"/>
              <a:t>The background, purpose, and requirements for school improvement </a:t>
            </a:r>
            <a:endParaRPr lang="en-US">
              <a:cs typeface="Calibri"/>
            </a:endParaRPr>
          </a:p>
          <a:p>
            <a:pPr marL="612140" lvl="1" indent="-246380"/>
            <a:r>
              <a:rPr lang="en-US"/>
              <a:t>The DEED process for reviewing applications </a:t>
            </a:r>
            <a:endParaRPr lang="en-US">
              <a:cs typeface="Calibri"/>
            </a:endParaRPr>
          </a:p>
          <a:p>
            <a:pPr marL="612140" lvl="1" indent="-246380"/>
            <a:r>
              <a:rPr lang="en-US"/>
              <a:t>The directions for completing the FY2023 Condensed Application for 1003(a) grant awards</a:t>
            </a:r>
            <a:endParaRPr lang="en-US">
              <a:cs typeface="Calibri" panose="020F0502020204030204"/>
            </a:endParaRPr>
          </a:p>
          <a:p>
            <a:pPr marL="246380" indent="-246380"/>
            <a:r>
              <a:rPr lang="en-US"/>
              <a:t>A link to the </a:t>
            </a:r>
            <a:r>
              <a:rPr lang="en-US">
                <a:solidFill>
                  <a:srgbClr val="0070C0"/>
                </a:solidFill>
                <a:hlinkClick r:id="rId4">
                  <a:extLst>
                    <a:ext uri="{A12FA001-AC4F-418D-AE19-62706E023703}">
                      <ahyp:hlinkClr xmlns:ahyp="http://schemas.microsoft.com/office/drawing/2018/hyperlinkcolor" val="tx"/>
                    </a:ext>
                  </a:extLst>
                </a:hlinkClick>
              </a:rPr>
              <a:t>Action Plan Template </a:t>
            </a:r>
            <a:r>
              <a:rPr lang="en-US"/>
              <a:t>is embedded.</a:t>
            </a:r>
            <a:endParaRPr lang="en-US">
              <a:cs typeface="Calibri" panose="020F0502020204030204"/>
            </a:endParaRPr>
          </a:p>
        </p:txBody>
      </p:sp>
      <p:sp>
        <p:nvSpPr>
          <p:cNvPr id="4" name="Footer Placeholder 3">
            <a:extLst>
              <a:ext uri="{FF2B5EF4-FFF2-40B4-BE49-F238E27FC236}">
                <a16:creationId xmlns:a16="http://schemas.microsoft.com/office/drawing/2014/main" id="{480C7A55-7131-4260-B76A-5B1337F4F4F7}"/>
              </a:ext>
            </a:extLst>
          </p:cNvPr>
          <p:cNvSpPr>
            <a:spLocks noGrp="1"/>
          </p:cNvSpPr>
          <p:nvPr>
            <p:ph type="ftr" sz="quarter" idx="11"/>
          </p:nvPr>
        </p:nvSpPr>
        <p:spPr/>
        <p:txBody>
          <a:bodyPr/>
          <a:lstStyle/>
          <a:p>
            <a:r>
              <a:rPr lang="en-US"/>
              <a:t>AN EXCELLENT EDUCATION FOR EVERY STUDENT EVERY DAY</a:t>
            </a:r>
          </a:p>
        </p:txBody>
      </p:sp>
      <p:sp>
        <p:nvSpPr>
          <p:cNvPr id="5" name="Slide Number Placeholder 4">
            <a:extLst>
              <a:ext uri="{FF2B5EF4-FFF2-40B4-BE49-F238E27FC236}">
                <a16:creationId xmlns:a16="http://schemas.microsoft.com/office/drawing/2014/main" id="{4822FFE9-9F0E-46E8-8678-38E1D86B5520}"/>
              </a:ext>
            </a:extLst>
          </p:cNvPr>
          <p:cNvSpPr>
            <a:spLocks noGrp="1"/>
          </p:cNvSpPr>
          <p:nvPr>
            <p:ph type="sldNum" sz="quarter" idx="12"/>
          </p:nvPr>
        </p:nvSpPr>
        <p:spPr/>
        <p:txBody>
          <a:bodyPr/>
          <a:lstStyle/>
          <a:p>
            <a:fld id="{7DC1BBB0-96F0-4077-A278-0F3FB5C104D3}" type="slidenum">
              <a:rPr lang="en-US" smtClean="0"/>
              <a:t>10</a:t>
            </a:fld>
            <a:endParaRPr lang="en-US"/>
          </a:p>
        </p:txBody>
      </p:sp>
    </p:spTree>
    <p:extLst>
      <p:ext uri="{BB962C8B-B14F-4D97-AF65-F5344CB8AC3E}">
        <p14:creationId xmlns:p14="http://schemas.microsoft.com/office/powerpoint/2010/main" val="81442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6D0-7CEB-4666-AD36-BA3EE381A09D}"/>
              </a:ext>
            </a:extLst>
          </p:cNvPr>
          <p:cNvSpPr>
            <a:spLocks noGrp="1"/>
          </p:cNvSpPr>
          <p:nvPr>
            <p:ph type="title"/>
          </p:nvPr>
        </p:nvSpPr>
        <p:spPr/>
        <p:txBody>
          <a:bodyPr>
            <a:normAutofit/>
          </a:bodyPr>
          <a:lstStyle/>
          <a:p>
            <a:r>
              <a:rPr lang="en-US" sz="4000" dirty="0"/>
              <a:t>Mandatory Goal</a:t>
            </a:r>
          </a:p>
        </p:txBody>
      </p:sp>
      <p:sp>
        <p:nvSpPr>
          <p:cNvPr id="3" name="Content Placeholder 2">
            <a:extLst>
              <a:ext uri="{FF2B5EF4-FFF2-40B4-BE49-F238E27FC236}">
                <a16:creationId xmlns:a16="http://schemas.microsoft.com/office/drawing/2014/main" id="{42EAB50E-E87E-4693-9F15-39727F948EDB}"/>
              </a:ext>
            </a:extLst>
          </p:cNvPr>
          <p:cNvSpPr>
            <a:spLocks noGrp="1"/>
          </p:cNvSpPr>
          <p:nvPr>
            <p:ph idx="1"/>
          </p:nvPr>
        </p:nvSpPr>
        <p:spPr/>
        <p:txBody>
          <a:bodyPr>
            <a:normAutofit/>
          </a:bodyPr>
          <a:lstStyle/>
          <a:p>
            <a:r>
              <a:rPr lang="en-US" sz="3200" dirty="0"/>
              <a:t>“To increase diverse representation on the School and Community Leadership Team.”</a:t>
            </a:r>
          </a:p>
          <a:p>
            <a:pPr marL="0" indent="0">
              <a:buNone/>
            </a:pPr>
            <a:endParaRPr lang="en-US" sz="3200" dirty="0"/>
          </a:p>
          <a:p>
            <a:pPr marL="0" indent="0">
              <a:buNone/>
            </a:pPr>
            <a:r>
              <a:rPr lang="en-US" sz="3200" u="sng" dirty="0"/>
              <a:t>Reflect: </a:t>
            </a:r>
          </a:p>
          <a:p>
            <a:r>
              <a:rPr lang="en-US" sz="3200" dirty="0"/>
              <a:t>What does this mean for you at your site?</a:t>
            </a:r>
          </a:p>
          <a:p>
            <a:r>
              <a:rPr lang="en-US" sz="3200" dirty="0"/>
              <a:t>And why is this goal of fundamental importance for school improvement?</a:t>
            </a:r>
            <a:endParaRPr lang="en-US" sz="2800" dirty="0"/>
          </a:p>
          <a:p>
            <a:pPr marL="365760" lvl="1" indent="0">
              <a:buNone/>
            </a:pPr>
            <a:endParaRPr lang="en-US" sz="2800" dirty="0"/>
          </a:p>
        </p:txBody>
      </p:sp>
      <p:sp>
        <p:nvSpPr>
          <p:cNvPr id="4" name="Footer Placeholder 3">
            <a:extLst>
              <a:ext uri="{FF2B5EF4-FFF2-40B4-BE49-F238E27FC236}">
                <a16:creationId xmlns:a16="http://schemas.microsoft.com/office/drawing/2014/main" id="{FFA65587-E251-4674-AE4E-0EB2CE2F7722}"/>
              </a:ext>
            </a:extLst>
          </p:cNvPr>
          <p:cNvSpPr>
            <a:spLocks noGrp="1"/>
          </p:cNvSpPr>
          <p:nvPr>
            <p:ph type="ftr" sz="quarter" idx="11"/>
          </p:nvPr>
        </p:nvSpPr>
        <p:spPr/>
        <p:txBody>
          <a:bodyPr/>
          <a:lstStyle/>
          <a:p>
            <a:r>
              <a:rPr lang="en-US"/>
              <a:t>AN EXCELLENT EDUCATION FOR EVERY STUDENT EVERY DAY</a:t>
            </a:r>
          </a:p>
        </p:txBody>
      </p:sp>
      <p:sp>
        <p:nvSpPr>
          <p:cNvPr id="5" name="Slide Number Placeholder 4">
            <a:extLst>
              <a:ext uri="{FF2B5EF4-FFF2-40B4-BE49-F238E27FC236}">
                <a16:creationId xmlns:a16="http://schemas.microsoft.com/office/drawing/2014/main" id="{A0EC1160-D86B-4041-999B-C94DE82196D9}"/>
              </a:ext>
            </a:extLst>
          </p:cNvPr>
          <p:cNvSpPr>
            <a:spLocks noGrp="1"/>
          </p:cNvSpPr>
          <p:nvPr>
            <p:ph type="sldNum" sz="quarter" idx="12"/>
          </p:nvPr>
        </p:nvSpPr>
        <p:spPr/>
        <p:txBody>
          <a:bodyPr/>
          <a:lstStyle/>
          <a:p>
            <a:fld id="{7DC1BBB0-96F0-4077-A278-0F3FB5C104D3}" type="slidenum">
              <a:rPr lang="en-US" smtClean="0"/>
              <a:t>11</a:t>
            </a:fld>
            <a:endParaRPr lang="en-US"/>
          </a:p>
        </p:txBody>
      </p:sp>
    </p:spTree>
    <p:extLst>
      <p:ext uri="{BB962C8B-B14F-4D97-AF65-F5344CB8AC3E}">
        <p14:creationId xmlns:p14="http://schemas.microsoft.com/office/powerpoint/2010/main" val="462519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9756D-BF37-4D6F-B6C2-46A47038992F}"/>
              </a:ext>
            </a:extLst>
          </p:cNvPr>
          <p:cNvSpPr>
            <a:spLocks noGrp="1"/>
          </p:cNvSpPr>
          <p:nvPr>
            <p:ph type="ctrTitle"/>
          </p:nvPr>
        </p:nvSpPr>
        <p:spPr/>
        <p:txBody>
          <a:bodyPr/>
          <a:lstStyle/>
          <a:p>
            <a:r>
              <a:rPr lang="en-US" dirty="0"/>
              <a:t>Use of Data in Planning, Monitoring, and Evaluating</a:t>
            </a:r>
            <a:br>
              <a:rPr lang="en-US" dirty="0"/>
            </a:br>
            <a:r>
              <a:rPr lang="en-US" dirty="0"/>
              <a:t>School Improvement</a:t>
            </a:r>
          </a:p>
        </p:txBody>
      </p:sp>
      <p:sp>
        <p:nvSpPr>
          <p:cNvPr id="4" name="Footer Placeholder 3">
            <a:extLst>
              <a:ext uri="{FF2B5EF4-FFF2-40B4-BE49-F238E27FC236}">
                <a16:creationId xmlns:a16="http://schemas.microsoft.com/office/drawing/2014/main" id="{F4B21F25-103D-4FB1-A4D0-C2E015E0159D}"/>
              </a:ext>
            </a:extLst>
          </p:cNvPr>
          <p:cNvSpPr>
            <a:spLocks noGrp="1"/>
          </p:cNvSpPr>
          <p:nvPr>
            <p:ph type="ftr" sz="quarter" idx="10"/>
          </p:nvPr>
        </p:nvSpPr>
        <p:spPr/>
        <p:txBody>
          <a:bodyPr/>
          <a:lstStyle/>
          <a:p>
            <a:r>
              <a:rPr lang="en-US"/>
              <a:t>AN EXCELLENT EDUCATION FOR EVERY STUDENT EVERY DAY</a:t>
            </a:r>
          </a:p>
        </p:txBody>
      </p:sp>
      <p:sp>
        <p:nvSpPr>
          <p:cNvPr id="5" name="Slide Number Placeholder 4">
            <a:extLst>
              <a:ext uri="{FF2B5EF4-FFF2-40B4-BE49-F238E27FC236}">
                <a16:creationId xmlns:a16="http://schemas.microsoft.com/office/drawing/2014/main" id="{DD83B56F-C589-4DB5-B94D-6AE608A7581B}"/>
              </a:ext>
            </a:extLst>
          </p:cNvPr>
          <p:cNvSpPr>
            <a:spLocks noGrp="1"/>
          </p:cNvSpPr>
          <p:nvPr>
            <p:ph type="sldNum" sz="quarter" idx="11"/>
          </p:nvPr>
        </p:nvSpPr>
        <p:spPr/>
        <p:txBody>
          <a:bodyPr/>
          <a:lstStyle/>
          <a:p>
            <a:fld id="{7DC1BBB0-96F0-4077-A278-0F3FB5C104D3}" type="slidenum">
              <a:rPr lang="en-US" smtClean="0"/>
              <a:pPr/>
              <a:t>12</a:t>
            </a:fld>
            <a:endParaRPr lang="en-US"/>
          </a:p>
        </p:txBody>
      </p:sp>
    </p:spTree>
    <p:extLst>
      <p:ext uri="{BB962C8B-B14F-4D97-AF65-F5344CB8AC3E}">
        <p14:creationId xmlns:p14="http://schemas.microsoft.com/office/powerpoint/2010/main" val="122411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2ACB-0672-4426-B049-D13FF8C15543}"/>
              </a:ext>
            </a:extLst>
          </p:cNvPr>
          <p:cNvSpPr>
            <a:spLocks noGrp="1"/>
          </p:cNvSpPr>
          <p:nvPr>
            <p:ph type="title"/>
          </p:nvPr>
        </p:nvSpPr>
        <p:spPr/>
        <p:txBody>
          <a:bodyPr/>
          <a:lstStyle/>
          <a:p>
            <a:r>
              <a:rPr lang="en-US"/>
              <a:t>The importance of establishing a baseline</a:t>
            </a:r>
          </a:p>
        </p:txBody>
      </p:sp>
      <p:sp>
        <p:nvSpPr>
          <p:cNvPr id="3" name="Content Placeholder 2">
            <a:extLst>
              <a:ext uri="{FF2B5EF4-FFF2-40B4-BE49-F238E27FC236}">
                <a16:creationId xmlns:a16="http://schemas.microsoft.com/office/drawing/2014/main" id="{3AAB1501-3764-4E0C-A4B9-09F4A3BA95CF}"/>
              </a:ext>
            </a:extLst>
          </p:cNvPr>
          <p:cNvSpPr>
            <a:spLocks noGrp="1"/>
          </p:cNvSpPr>
          <p:nvPr>
            <p:ph idx="1"/>
          </p:nvPr>
        </p:nvSpPr>
        <p:spPr/>
        <p:txBody>
          <a:bodyPr/>
          <a:lstStyle/>
          <a:p>
            <a:pPr marL="0" marR="0" indent="0">
              <a:spcBef>
                <a:spcPts val="0"/>
              </a:spcBef>
              <a:spcAft>
                <a:spcPts val="0"/>
              </a:spcAft>
              <a:buNone/>
            </a:pPr>
            <a:endParaRPr lang="en-US" sz="1800">
              <a:solidFill>
                <a:srgbClr val="000000"/>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a:solidFill>
                  <a:srgbClr val="000000"/>
                </a:solidFill>
                <a:effectLst/>
                <a:latin typeface="Calibri" panose="020F0502020204030204" pitchFamily="34" charset="0"/>
                <a:ea typeface="Calibri" panose="020F0502020204030204" pitchFamily="34" charset="0"/>
              </a:rPr>
              <a:t>“Decisions must be based on viewing schools as holistic systems comprised of many interconnected parts. Before a change is made or an initiative is undertaken, it is absolutely critical to first establish a baseline. Establishing a baseline involves taking a snapshot of the current state of teaching, learning, and assessment practices in an organization as well as the infrastructure that supports these practices. This must be done before any changes are implemented. It is critical to know where you are before you collectively determine where it is you want to go and how it is that you are going to get there.” </a:t>
            </a:r>
          </a:p>
          <a:p>
            <a:pPr marL="0" marR="0" indent="0">
              <a:spcBef>
                <a:spcPts val="0"/>
              </a:spcBef>
              <a:spcAft>
                <a:spcPts val="0"/>
              </a:spcAft>
              <a:buNone/>
            </a:pPr>
            <a:r>
              <a:rPr lang="en-US" sz="2400">
                <a:solidFill>
                  <a:srgbClr val="000000"/>
                </a:solidFill>
                <a:latin typeface="Calibri" panose="020F0502020204030204" pitchFamily="34" charset="0"/>
                <a:ea typeface="Calibri" panose="020F0502020204030204" pitchFamily="34" charset="0"/>
              </a:rPr>
              <a:t>- </a:t>
            </a:r>
            <a:r>
              <a:rPr lang="en-US">
                <a:solidFill>
                  <a:srgbClr val="000000"/>
                </a:solidFill>
                <a:effectLst/>
                <a:latin typeface="Calibri" panose="020F0502020204030204" pitchFamily="34" charset="0"/>
                <a:ea typeface="Calibri" panose="020F0502020204030204" pitchFamily="34" charset="0"/>
              </a:rPr>
              <a:t>Ian Jukes</a:t>
            </a:r>
          </a:p>
          <a:p>
            <a:pPr marL="0" indent="0">
              <a:spcBef>
                <a:spcPts val="0"/>
              </a:spcBef>
              <a:buNone/>
            </a:pPr>
            <a:endParaRPr lang="en-US" sz="1400" u="sng">
              <a:solidFill>
                <a:srgbClr val="00517C"/>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endParaRPr>
          </a:p>
          <a:p>
            <a:pPr>
              <a:spcBef>
                <a:spcPts val="0"/>
              </a:spcBef>
            </a:pPr>
            <a:r>
              <a:rPr lang="en-US" sz="1400" u="sng">
                <a:solidFill>
                  <a:srgbClr val="00517C"/>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https://infosavvy21.com/2021/03/01/the-committed-sardine/</a:t>
            </a:r>
            <a:endParaRPr lang="en-US" sz="1400">
              <a:solidFill>
                <a:srgbClr val="00517C"/>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a:p>
        </p:txBody>
      </p:sp>
      <p:sp>
        <p:nvSpPr>
          <p:cNvPr id="4" name="Footer Placeholder 3">
            <a:extLst>
              <a:ext uri="{FF2B5EF4-FFF2-40B4-BE49-F238E27FC236}">
                <a16:creationId xmlns:a16="http://schemas.microsoft.com/office/drawing/2014/main" id="{D064A405-FF77-4DE6-8514-5D075AD64E8F}"/>
              </a:ext>
            </a:extLst>
          </p:cNvPr>
          <p:cNvSpPr>
            <a:spLocks noGrp="1"/>
          </p:cNvSpPr>
          <p:nvPr>
            <p:ph type="ftr" sz="quarter" idx="11"/>
          </p:nvPr>
        </p:nvSpPr>
        <p:spPr/>
        <p:txBody>
          <a:bodyPr/>
          <a:lstStyle/>
          <a:p>
            <a:r>
              <a:rPr lang="en-US"/>
              <a:t>AN EXCELLENT EDUCATION FOR EVERY STUDENT EVERY DAY</a:t>
            </a:r>
          </a:p>
        </p:txBody>
      </p:sp>
      <p:sp>
        <p:nvSpPr>
          <p:cNvPr id="5" name="Slide Number Placeholder 4">
            <a:extLst>
              <a:ext uri="{FF2B5EF4-FFF2-40B4-BE49-F238E27FC236}">
                <a16:creationId xmlns:a16="http://schemas.microsoft.com/office/drawing/2014/main" id="{652C3703-6B1F-4514-974C-5CDCA53E022E}"/>
              </a:ext>
            </a:extLst>
          </p:cNvPr>
          <p:cNvSpPr>
            <a:spLocks noGrp="1"/>
          </p:cNvSpPr>
          <p:nvPr>
            <p:ph type="sldNum" sz="quarter" idx="12"/>
          </p:nvPr>
        </p:nvSpPr>
        <p:spPr/>
        <p:txBody>
          <a:bodyPr/>
          <a:lstStyle/>
          <a:p>
            <a:fld id="{7DC1BBB0-96F0-4077-A278-0F3FB5C104D3}" type="slidenum">
              <a:rPr lang="en-US" smtClean="0"/>
              <a:t>13</a:t>
            </a:fld>
            <a:endParaRPr lang="en-US"/>
          </a:p>
        </p:txBody>
      </p:sp>
    </p:spTree>
    <p:extLst>
      <p:ext uri="{BB962C8B-B14F-4D97-AF65-F5344CB8AC3E}">
        <p14:creationId xmlns:p14="http://schemas.microsoft.com/office/powerpoint/2010/main" val="4146270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00AA-0C4E-4C53-AFDD-895FE2E9C1F8}"/>
              </a:ext>
            </a:extLst>
          </p:cNvPr>
          <p:cNvSpPr>
            <a:spLocks noGrp="1"/>
          </p:cNvSpPr>
          <p:nvPr>
            <p:ph type="title"/>
          </p:nvPr>
        </p:nvSpPr>
        <p:spPr/>
        <p:txBody>
          <a:bodyPr>
            <a:normAutofit/>
          </a:bodyPr>
          <a:lstStyle/>
          <a:p>
            <a:pPr marL="246380" indent="-246380"/>
            <a:r>
              <a:rPr lang="en-US"/>
              <a:t>Establishing a Baseline</a:t>
            </a:r>
          </a:p>
        </p:txBody>
      </p:sp>
      <p:sp>
        <p:nvSpPr>
          <p:cNvPr id="3" name="Content Placeholder 2">
            <a:extLst>
              <a:ext uri="{FF2B5EF4-FFF2-40B4-BE49-F238E27FC236}">
                <a16:creationId xmlns:a16="http://schemas.microsoft.com/office/drawing/2014/main" id="{1F83D457-8C56-406C-8CC8-3823319291B8}"/>
              </a:ext>
            </a:extLst>
          </p:cNvPr>
          <p:cNvSpPr>
            <a:spLocks noGrp="1"/>
          </p:cNvSpPr>
          <p:nvPr>
            <p:ph sz="half" idx="1"/>
          </p:nvPr>
        </p:nvSpPr>
        <p:spPr>
          <a:xfrm>
            <a:off x="1593850" y="1600200"/>
            <a:ext cx="6444363" cy="4572000"/>
          </a:xfrm>
        </p:spPr>
        <p:txBody>
          <a:bodyPr>
            <a:normAutofit fontScale="92500" lnSpcReduction="20000"/>
          </a:bodyPr>
          <a:lstStyle/>
          <a:p>
            <a:pPr marL="0" indent="0">
              <a:buNone/>
            </a:pPr>
            <a:r>
              <a:rPr lang="en-US" u="sng" dirty="0"/>
              <a:t>Quantitative Data Sources</a:t>
            </a:r>
          </a:p>
          <a:p>
            <a:r>
              <a:rPr lang="en-US" dirty="0"/>
              <a:t>Accountability Indicators</a:t>
            </a:r>
          </a:p>
          <a:p>
            <a:pPr lvl="1"/>
            <a:r>
              <a:rPr lang="en-US" dirty="0"/>
              <a:t>Compare school to district/state</a:t>
            </a:r>
          </a:p>
          <a:p>
            <a:pPr lvl="1"/>
            <a:r>
              <a:rPr lang="en-US" dirty="0"/>
              <a:t>Look at ELA/Math strand data</a:t>
            </a:r>
          </a:p>
          <a:p>
            <a:pPr lvl="1"/>
            <a:r>
              <a:rPr lang="en-US" dirty="0"/>
              <a:t>Compare subgroup performance</a:t>
            </a:r>
          </a:p>
          <a:p>
            <a:pPr lvl="1"/>
            <a:r>
              <a:rPr lang="en-US" dirty="0"/>
              <a:t>Check attendance metric</a:t>
            </a:r>
          </a:p>
          <a:p>
            <a:r>
              <a:rPr lang="en-US" dirty="0"/>
              <a:t>Progress Monitoring Data</a:t>
            </a:r>
          </a:p>
          <a:p>
            <a:pPr lvl="1"/>
            <a:r>
              <a:rPr lang="en-US" dirty="0"/>
              <a:t>Percentile growth</a:t>
            </a:r>
          </a:p>
          <a:p>
            <a:pPr lvl="1"/>
            <a:r>
              <a:rPr lang="en-US" dirty="0"/>
              <a:t>Subgroup differences</a:t>
            </a:r>
          </a:p>
          <a:p>
            <a:pPr marL="0" indent="0">
              <a:buNone/>
            </a:pPr>
            <a:endParaRPr lang="en-US" dirty="0"/>
          </a:p>
        </p:txBody>
      </p:sp>
      <p:sp>
        <p:nvSpPr>
          <p:cNvPr id="5" name="Footer Placeholder 4">
            <a:extLst>
              <a:ext uri="{FF2B5EF4-FFF2-40B4-BE49-F238E27FC236}">
                <a16:creationId xmlns:a16="http://schemas.microsoft.com/office/drawing/2014/main" id="{0184E5D3-7792-4E4F-969B-EB119E14C8BB}"/>
              </a:ext>
            </a:extLst>
          </p:cNvPr>
          <p:cNvSpPr>
            <a:spLocks noGrp="1"/>
          </p:cNvSpPr>
          <p:nvPr>
            <p:ph type="ftr" sz="quarter" idx="11"/>
          </p:nvPr>
        </p:nvSpPr>
        <p:spPr/>
        <p:txBody>
          <a:bodyPr/>
          <a:lstStyle/>
          <a:p>
            <a:r>
              <a:rPr lang="en-US"/>
              <a:t>AN EXCELLENT EDUCATION FOR EVERY STUDENT EVERY DAY</a:t>
            </a:r>
          </a:p>
        </p:txBody>
      </p:sp>
      <p:sp>
        <p:nvSpPr>
          <p:cNvPr id="6" name="Slide Number Placeholder 5">
            <a:extLst>
              <a:ext uri="{FF2B5EF4-FFF2-40B4-BE49-F238E27FC236}">
                <a16:creationId xmlns:a16="http://schemas.microsoft.com/office/drawing/2014/main" id="{05B14E99-EEA8-4824-942B-40833FA3EDEB}"/>
              </a:ext>
            </a:extLst>
          </p:cNvPr>
          <p:cNvSpPr>
            <a:spLocks noGrp="1"/>
          </p:cNvSpPr>
          <p:nvPr>
            <p:ph type="sldNum" sz="quarter" idx="12"/>
          </p:nvPr>
        </p:nvSpPr>
        <p:spPr/>
        <p:txBody>
          <a:bodyPr/>
          <a:lstStyle/>
          <a:p>
            <a:fld id="{7DC1BBB0-96F0-4077-A278-0F3FB5C104D3}" type="slidenum">
              <a:rPr lang="en-US" smtClean="0"/>
              <a:t>14</a:t>
            </a:fld>
            <a:endParaRPr lang="en-US"/>
          </a:p>
        </p:txBody>
      </p:sp>
      <p:sp>
        <p:nvSpPr>
          <p:cNvPr id="9" name="Content Placeholder 7">
            <a:extLst>
              <a:ext uri="{FF2B5EF4-FFF2-40B4-BE49-F238E27FC236}">
                <a16:creationId xmlns:a16="http://schemas.microsoft.com/office/drawing/2014/main" id="{DE0B7996-4FDD-42C2-ADA8-B797E54C4B64}"/>
              </a:ext>
            </a:extLst>
          </p:cNvPr>
          <p:cNvSpPr>
            <a:spLocks noGrp="1"/>
          </p:cNvSpPr>
          <p:nvPr>
            <p:ph sz="half" idx="2"/>
          </p:nvPr>
        </p:nvSpPr>
        <p:spPr>
          <a:xfrm>
            <a:off x="6563360" y="1600200"/>
            <a:ext cx="4815840" cy="4572000"/>
          </a:xfrm>
        </p:spPr>
        <p:txBody>
          <a:bodyPr>
            <a:normAutofit fontScale="92500" lnSpcReduction="20000"/>
          </a:bodyPr>
          <a:lstStyle/>
          <a:p>
            <a:endParaRPr lang="en-US" dirty="0"/>
          </a:p>
          <a:p>
            <a:r>
              <a:rPr lang="en-US" dirty="0"/>
              <a:t>Staff </a:t>
            </a:r>
          </a:p>
          <a:p>
            <a:pPr lvl="1"/>
            <a:r>
              <a:rPr lang="en-US" dirty="0"/>
              <a:t>Highly Qualified</a:t>
            </a:r>
          </a:p>
          <a:p>
            <a:pPr lvl="1"/>
            <a:r>
              <a:rPr lang="en-US" dirty="0"/>
              <a:t>Retention, Absenteeism</a:t>
            </a:r>
          </a:p>
          <a:p>
            <a:pPr lvl="1"/>
            <a:r>
              <a:rPr lang="en-US" dirty="0"/>
              <a:t>Professional Development</a:t>
            </a:r>
          </a:p>
          <a:p>
            <a:r>
              <a:rPr lang="en-US" dirty="0"/>
              <a:t>School Practices</a:t>
            </a:r>
          </a:p>
          <a:p>
            <a:pPr lvl="1"/>
            <a:r>
              <a:rPr lang="en-US" dirty="0"/>
              <a:t>Master schedule</a:t>
            </a:r>
          </a:p>
          <a:p>
            <a:pPr lvl="1"/>
            <a:r>
              <a:rPr lang="en-US" dirty="0"/>
              <a:t>Team structure</a:t>
            </a:r>
          </a:p>
          <a:p>
            <a:pPr lvl="1"/>
            <a:r>
              <a:rPr lang="en-US" dirty="0"/>
              <a:t>Budget</a:t>
            </a:r>
          </a:p>
          <a:p>
            <a:r>
              <a:rPr lang="en-US" dirty="0"/>
              <a:t>Program</a:t>
            </a:r>
          </a:p>
          <a:p>
            <a:pPr lvl="1"/>
            <a:r>
              <a:rPr lang="en-US" dirty="0"/>
              <a:t>Alignment to standards</a:t>
            </a:r>
          </a:p>
          <a:p>
            <a:pPr lvl="1"/>
            <a:r>
              <a:rPr lang="en-US" dirty="0"/>
              <a:t>Fidelity of implementation</a:t>
            </a:r>
          </a:p>
          <a:p>
            <a:pPr marL="0" indent="0">
              <a:buNone/>
            </a:pPr>
            <a:endParaRPr lang="en-US" dirty="0"/>
          </a:p>
        </p:txBody>
      </p:sp>
    </p:spTree>
    <p:extLst>
      <p:ext uri="{BB962C8B-B14F-4D97-AF65-F5344CB8AC3E}">
        <p14:creationId xmlns:p14="http://schemas.microsoft.com/office/powerpoint/2010/main" val="2796965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00AA-0C4E-4C53-AFDD-895FE2E9C1F8}"/>
              </a:ext>
            </a:extLst>
          </p:cNvPr>
          <p:cNvSpPr>
            <a:spLocks noGrp="1"/>
          </p:cNvSpPr>
          <p:nvPr>
            <p:ph type="title"/>
          </p:nvPr>
        </p:nvSpPr>
        <p:spPr/>
        <p:txBody>
          <a:bodyPr>
            <a:normAutofit/>
          </a:bodyPr>
          <a:lstStyle/>
          <a:p>
            <a:pPr marL="246380" indent="-246380"/>
            <a:r>
              <a:rPr lang="en-US"/>
              <a:t>Establishing a Baseline</a:t>
            </a:r>
          </a:p>
        </p:txBody>
      </p:sp>
      <p:sp>
        <p:nvSpPr>
          <p:cNvPr id="3" name="Content Placeholder 2">
            <a:extLst>
              <a:ext uri="{FF2B5EF4-FFF2-40B4-BE49-F238E27FC236}">
                <a16:creationId xmlns:a16="http://schemas.microsoft.com/office/drawing/2014/main" id="{1F83D457-8C56-406C-8CC8-3823319291B8}"/>
              </a:ext>
            </a:extLst>
          </p:cNvPr>
          <p:cNvSpPr>
            <a:spLocks noGrp="1"/>
          </p:cNvSpPr>
          <p:nvPr>
            <p:ph sz="half" idx="1"/>
          </p:nvPr>
        </p:nvSpPr>
        <p:spPr/>
        <p:txBody>
          <a:bodyPr>
            <a:normAutofit/>
          </a:bodyPr>
          <a:lstStyle/>
          <a:p>
            <a:pPr marL="0" indent="0">
              <a:buNone/>
            </a:pPr>
            <a:r>
              <a:rPr lang="en-US" u="sng" dirty="0"/>
              <a:t>Qualitative Data Sources</a:t>
            </a:r>
          </a:p>
          <a:p>
            <a:r>
              <a:rPr lang="en-US" dirty="0"/>
              <a:t>Interviews </a:t>
            </a:r>
          </a:p>
          <a:p>
            <a:pPr lvl="1"/>
            <a:r>
              <a:rPr lang="en-US" dirty="0"/>
              <a:t>Student</a:t>
            </a:r>
          </a:p>
          <a:p>
            <a:pPr lvl="1"/>
            <a:r>
              <a:rPr lang="en-US" dirty="0"/>
              <a:t>Parent</a:t>
            </a:r>
          </a:p>
          <a:p>
            <a:pPr lvl="1"/>
            <a:r>
              <a:rPr lang="en-US" dirty="0"/>
              <a:t>Community</a:t>
            </a:r>
          </a:p>
          <a:p>
            <a:pPr lvl="1"/>
            <a:r>
              <a:rPr lang="en-US" dirty="0"/>
              <a:t>Staff</a:t>
            </a:r>
          </a:p>
          <a:p>
            <a:pPr lvl="1"/>
            <a:r>
              <a:rPr lang="en-US" dirty="0"/>
              <a:t>-Paraprofessionals</a:t>
            </a:r>
          </a:p>
          <a:p>
            <a:pPr lvl="1"/>
            <a:r>
              <a:rPr lang="en-US" dirty="0"/>
              <a:t>Teachers</a:t>
            </a:r>
          </a:p>
          <a:p>
            <a:pPr lvl="1"/>
            <a:r>
              <a:rPr lang="en-US" dirty="0"/>
              <a:t>Admin</a:t>
            </a:r>
          </a:p>
          <a:p>
            <a:r>
              <a:rPr lang="en-US" dirty="0"/>
              <a:t>Stakeholder Engagement</a:t>
            </a:r>
          </a:p>
          <a:p>
            <a:pPr lvl="1"/>
            <a:endParaRPr lang="en-US" dirty="0"/>
          </a:p>
        </p:txBody>
      </p:sp>
      <p:sp>
        <p:nvSpPr>
          <p:cNvPr id="4" name="Content Placeholder 3">
            <a:extLst>
              <a:ext uri="{FF2B5EF4-FFF2-40B4-BE49-F238E27FC236}">
                <a16:creationId xmlns:a16="http://schemas.microsoft.com/office/drawing/2014/main" id="{9C4A82B7-B1AC-42B1-97E8-8FBFA7381948}"/>
              </a:ext>
            </a:extLst>
          </p:cNvPr>
          <p:cNvSpPr>
            <a:spLocks noGrp="1"/>
          </p:cNvSpPr>
          <p:nvPr>
            <p:ph sz="half" idx="2"/>
          </p:nvPr>
        </p:nvSpPr>
        <p:spPr>
          <a:xfrm>
            <a:off x="6563360" y="1600200"/>
            <a:ext cx="4983598" cy="4572000"/>
          </a:xfrm>
        </p:spPr>
        <p:txBody>
          <a:bodyPr>
            <a:normAutofit/>
          </a:bodyPr>
          <a:lstStyle/>
          <a:p>
            <a:endParaRPr lang="en-US" dirty="0"/>
          </a:p>
          <a:p>
            <a:r>
              <a:rPr lang="en-US" dirty="0"/>
              <a:t>Work Samples</a:t>
            </a:r>
          </a:p>
          <a:p>
            <a:pPr lvl="1"/>
            <a:r>
              <a:rPr lang="en-US" dirty="0"/>
              <a:t>Student</a:t>
            </a:r>
          </a:p>
          <a:p>
            <a:pPr lvl="1"/>
            <a:r>
              <a:rPr lang="en-US" dirty="0"/>
              <a:t>Teacher Lesson Plans</a:t>
            </a:r>
          </a:p>
          <a:p>
            <a:r>
              <a:rPr lang="en-US" dirty="0"/>
              <a:t>Walkthrough Data</a:t>
            </a:r>
          </a:p>
          <a:p>
            <a:pPr lvl="1"/>
            <a:r>
              <a:rPr lang="en-US" dirty="0"/>
              <a:t>Environment</a:t>
            </a:r>
          </a:p>
          <a:p>
            <a:pPr lvl="1"/>
            <a:r>
              <a:rPr lang="en-US" dirty="0"/>
              <a:t>Student</a:t>
            </a:r>
          </a:p>
          <a:p>
            <a:pPr lvl="1"/>
            <a:r>
              <a:rPr lang="en-US" dirty="0"/>
              <a:t>Teacher</a:t>
            </a:r>
          </a:p>
          <a:p>
            <a:pPr marL="365760" lvl="1" indent="0">
              <a:buNone/>
            </a:pPr>
            <a:endParaRPr lang="en-US" dirty="0"/>
          </a:p>
        </p:txBody>
      </p:sp>
      <p:sp>
        <p:nvSpPr>
          <p:cNvPr id="5" name="Footer Placeholder 4">
            <a:extLst>
              <a:ext uri="{FF2B5EF4-FFF2-40B4-BE49-F238E27FC236}">
                <a16:creationId xmlns:a16="http://schemas.microsoft.com/office/drawing/2014/main" id="{0184E5D3-7792-4E4F-969B-EB119E14C8BB}"/>
              </a:ext>
            </a:extLst>
          </p:cNvPr>
          <p:cNvSpPr>
            <a:spLocks noGrp="1"/>
          </p:cNvSpPr>
          <p:nvPr>
            <p:ph type="ftr" sz="quarter" idx="11"/>
          </p:nvPr>
        </p:nvSpPr>
        <p:spPr/>
        <p:txBody>
          <a:bodyPr/>
          <a:lstStyle/>
          <a:p>
            <a:r>
              <a:rPr lang="en-US"/>
              <a:t>AN EXCELLENT EDUCATION FOR EVERY STUDENT EVERY DAY</a:t>
            </a:r>
          </a:p>
        </p:txBody>
      </p:sp>
      <p:sp>
        <p:nvSpPr>
          <p:cNvPr id="6" name="Slide Number Placeholder 5">
            <a:extLst>
              <a:ext uri="{FF2B5EF4-FFF2-40B4-BE49-F238E27FC236}">
                <a16:creationId xmlns:a16="http://schemas.microsoft.com/office/drawing/2014/main" id="{05B14E99-EEA8-4824-942B-40833FA3EDEB}"/>
              </a:ext>
            </a:extLst>
          </p:cNvPr>
          <p:cNvSpPr>
            <a:spLocks noGrp="1"/>
          </p:cNvSpPr>
          <p:nvPr>
            <p:ph type="sldNum" sz="quarter" idx="12"/>
          </p:nvPr>
        </p:nvSpPr>
        <p:spPr/>
        <p:txBody>
          <a:bodyPr/>
          <a:lstStyle/>
          <a:p>
            <a:fld id="{7DC1BBB0-96F0-4077-A278-0F3FB5C104D3}" type="slidenum">
              <a:rPr lang="en-US" smtClean="0"/>
              <a:t>15</a:t>
            </a:fld>
            <a:endParaRPr lang="en-US"/>
          </a:p>
        </p:txBody>
      </p:sp>
    </p:spTree>
    <p:extLst>
      <p:ext uri="{BB962C8B-B14F-4D97-AF65-F5344CB8AC3E}">
        <p14:creationId xmlns:p14="http://schemas.microsoft.com/office/powerpoint/2010/main" val="482361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00AA-0C4E-4C53-AFDD-895FE2E9C1F8}"/>
              </a:ext>
            </a:extLst>
          </p:cNvPr>
          <p:cNvSpPr>
            <a:spLocks noGrp="1"/>
          </p:cNvSpPr>
          <p:nvPr>
            <p:ph type="title"/>
          </p:nvPr>
        </p:nvSpPr>
        <p:spPr/>
        <p:txBody>
          <a:bodyPr>
            <a:normAutofit/>
          </a:bodyPr>
          <a:lstStyle/>
          <a:p>
            <a:pPr marL="246380" indent="-246380"/>
            <a:r>
              <a:rPr lang="en-US" dirty="0"/>
              <a:t>Establishing a Baseline</a:t>
            </a:r>
          </a:p>
        </p:txBody>
      </p:sp>
      <p:sp>
        <p:nvSpPr>
          <p:cNvPr id="3" name="Content Placeholder 2">
            <a:extLst>
              <a:ext uri="{FF2B5EF4-FFF2-40B4-BE49-F238E27FC236}">
                <a16:creationId xmlns:a16="http://schemas.microsoft.com/office/drawing/2014/main" id="{1F83D457-8C56-406C-8CC8-3823319291B8}"/>
              </a:ext>
            </a:extLst>
          </p:cNvPr>
          <p:cNvSpPr>
            <a:spLocks noGrp="1"/>
          </p:cNvSpPr>
          <p:nvPr>
            <p:ph sz="half" idx="1"/>
          </p:nvPr>
        </p:nvSpPr>
        <p:spPr/>
        <p:txBody>
          <a:bodyPr>
            <a:normAutofit/>
          </a:bodyPr>
          <a:lstStyle/>
          <a:p>
            <a:pPr marL="0" indent="0">
              <a:buNone/>
            </a:pPr>
            <a:r>
              <a:rPr lang="en-US" u="sng" dirty="0"/>
              <a:t>Blended Data Sources</a:t>
            </a:r>
          </a:p>
          <a:p>
            <a:r>
              <a:rPr lang="en-US" dirty="0"/>
              <a:t>Leadership</a:t>
            </a:r>
          </a:p>
          <a:p>
            <a:pPr lvl="1"/>
            <a:r>
              <a:rPr lang="en-US" dirty="0"/>
              <a:t>Expectations documentation</a:t>
            </a:r>
          </a:p>
          <a:p>
            <a:pPr lvl="2"/>
            <a:r>
              <a:rPr lang="en-US" dirty="0"/>
              <a:t>On record</a:t>
            </a:r>
          </a:p>
          <a:p>
            <a:pPr lvl="2"/>
            <a:r>
              <a:rPr lang="en-US" dirty="0"/>
              <a:t>In practice</a:t>
            </a:r>
          </a:p>
          <a:p>
            <a:pPr lvl="1"/>
            <a:r>
              <a:rPr lang="en-US" dirty="0"/>
              <a:t>Team structures/protocols</a:t>
            </a:r>
          </a:p>
          <a:p>
            <a:pPr lvl="2"/>
            <a:r>
              <a:rPr lang="en-US" dirty="0"/>
              <a:t>On record</a:t>
            </a:r>
          </a:p>
          <a:p>
            <a:pPr lvl="2"/>
            <a:r>
              <a:rPr lang="en-US" dirty="0"/>
              <a:t>In practice</a:t>
            </a:r>
          </a:p>
          <a:p>
            <a:pPr marL="365760" lvl="1" indent="0">
              <a:buNone/>
            </a:pPr>
            <a:endParaRPr lang="en-US" dirty="0"/>
          </a:p>
          <a:p>
            <a:endParaRPr lang="en-US" dirty="0"/>
          </a:p>
          <a:p>
            <a:endParaRPr lang="en-US" dirty="0"/>
          </a:p>
        </p:txBody>
      </p:sp>
      <p:sp>
        <p:nvSpPr>
          <p:cNvPr id="5" name="Footer Placeholder 4">
            <a:extLst>
              <a:ext uri="{FF2B5EF4-FFF2-40B4-BE49-F238E27FC236}">
                <a16:creationId xmlns:a16="http://schemas.microsoft.com/office/drawing/2014/main" id="{0184E5D3-7792-4E4F-969B-EB119E14C8BB}"/>
              </a:ext>
            </a:extLst>
          </p:cNvPr>
          <p:cNvSpPr>
            <a:spLocks noGrp="1"/>
          </p:cNvSpPr>
          <p:nvPr>
            <p:ph type="ftr" sz="quarter" idx="11"/>
          </p:nvPr>
        </p:nvSpPr>
        <p:spPr/>
        <p:txBody>
          <a:bodyPr/>
          <a:lstStyle/>
          <a:p>
            <a:r>
              <a:rPr lang="en-US"/>
              <a:t>AN EXCELLENT EDUCATION FOR EVERY STUDENT EVERY DAY</a:t>
            </a:r>
          </a:p>
        </p:txBody>
      </p:sp>
      <p:sp>
        <p:nvSpPr>
          <p:cNvPr id="6" name="Slide Number Placeholder 5">
            <a:extLst>
              <a:ext uri="{FF2B5EF4-FFF2-40B4-BE49-F238E27FC236}">
                <a16:creationId xmlns:a16="http://schemas.microsoft.com/office/drawing/2014/main" id="{05B14E99-EEA8-4824-942B-40833FA3EDEB}"/>
              </a:ext>
            </a:extLst>
          </p:cNvPr>
          <p:cNvSpPr>
            <a:spLocks noGrp="1"/>
          </p:cNvSpPr>
          <p:nvPr>
            <p:ph type="sldNum" sz="quarter" idx="12"/>
          </p:nvPr>
        </p:nvSpPr>
        <p:spPr/>
        <p:txBody>
          <a:bodyPr/>
          <a:lstStyle/>
          <a:p>
            <a:fld id="{7DC1BBB0-96F0-4077-A278-0F3FB5C104D3}" type="slidenum">
              <a:rPr lang="en-US" smtClean="0"/>
              <a:t>16</a:t>
            </a:fld>
            <a:endParaRPr lang="en-US"/>
          </a:p>
        </p:txBody>
      </p:sp>
      <p:sp>
        <p:nvSpPr>
          <p:cNvPr id="8" name="Content Placeholder 7">
            <a:extLst>
              <a:ext uri="{FF2B5EF4-FFF2-40B4-BE49-F238E27FC236}">
                <a16:creationId xmlns:a16="http://schemas.microsoft.com/office/drawing/2014/main" id="{78C8CFB6-A775-4D24-B730-1CCB42E79453}"/>
              </a:ext>
            </a:extLst>
          </p:cNvPr>
          <p:cNvSpPr>
            <a:spLocks noGrp="1"/>
          </p:cNvSpPr>
          <p:nvPr>
            <p:ph sz="half" idx="2"/>
          </p:nvPr>
        </p:nvSpPr>
        <p:spPr>
          <a:xfrm>
            <a:off x="6486526" y="2130018"/>
            <a:ext cx="4815840" cy="4572000"/>
          </a:xfrm>
        </p:spPr>
        <p:txBody>
          <a:bodyPr>
            <a:normAutofit/>
          </a:bodyPr>
          <a:lstStyle/>
          <a:p>
            <a:pPr lvl="1"/>
            <a:endParaRPr lang="en-US" dirty="0"/>
          </a:p>
          <a:p>
            <a:pPr lvl="1"/>
            <a:r>
              <a:rPr lang="en-US" dirty="0"/>
              <a:t>Communication records</a:t>
            </a:r>
          </a:p>
          <a:p>
            <a:pPr lvl="2"/>
            <a:r>
              <a:rPr lang="en-US" dirty="0"/>
              <a:t>On record</a:t>
            </a:r>
          </a:p>
          <a:p>
            <a:pPr lvl="2"/>
            <a:r>
              <a:rPr lang="en-US" dirty="0"/>
              <a:t>In practice</a:t>
            </a:r>
          </a:p>
          <a:p>
            <a:pPr lvl="1"/>
            <a:r>
              <a:rPr lang="en-US" dirty="0"/>
              <a:t>Monitoring records</a:t>
            </a:r>
          </a:p>
          <a:p>
            <a:pPr lvl="2"/>
            <a:r>
              <a:rPr lang="en-US" dirty="0"/>
              <a:t>On record</a:t>
            </a:r>
          </a:p>
          <a:p>
            <a:pPr lvl="2"/>
            <a:r>
              <a:rPr lang="en-US" dirty="0"/>
              <a:t>In practice</a:t>
            </a:r>
          </a:p>
          <a:p>
            <a:pPr marL="0" indent="0">
              <a:buNone/>
            </a:pPr>
            <a:endParaRPr lang="en-US" dirty="0"/>
          </a:p>
        </p:txBody>
      </p:sp>
    </p:spTree>
    <p:extLst>
      <p:ext uri="{BB962C8B-B14F-4D97-AF65-F5344CB8AC3E}">
        <p14:creationId xmlns:p14="http://schemas.microsoft.com/office/powerpoint/2010/main" val="980811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8D30-1764-4D77-B04C-420E405D3E51}"/>
              </a:ext>
            </a:extLst>
          </p:cNvPr>
          <p:cNvSpPr>
            <a:spLocks noGrp="1"/>
          </p:cNvSpPr>
          <p:nvPr>
            <p:ph type="title"/>
          </p:nvPr>
        </p:nvSpPr>
        <p:spPr/>
        <p:txBody>
          <a:bodyPr/>
          <a:lstStyle/>
          <a:p>
            <a:br>
              <a:rPr lang="en-US"/>
            </a:br>
            <a:r>
              <a:rPr lang="en-US"/>
              <a:t>Data Analysis </a:t>
            </a:r>
          </a:p>
        </p:txBody>
      </p:sp>
      <p:sp>
        <p:nvSpPr>
          <p:cNvPr id="3" name="Content Placeholder 2">
            <a:extLst>
              <a:ext uri="{FF2B5EF4-FFF2-40B4-BE49-F238E27FC236}">
                <a16:creationId xmlns:a16="http://schemas.microsoft.com/office/drawing/2014/main" id="{3F819C98-8E7C-43DA-8A24-E92A7B6A3618}"/>
              </a:ext>
            </a:extLst>
          </p:cNvPr>
          <p:cNvSpPr>
            <a:spLocks noGrp="1"/>
          </p:cNvSpPr>
          <p:nvPr>
            <p:ph sz="half" idx="1"/>
          </p:nvPr>
        </p:nvSpPr>
        <p:spPr>
          <a:xfrm>
            <a:off x="1593851" y="1600200"/>
            <a:ext cx="9899944" cy="4572000"/>
          </a:xfrm>
        </p:spPr>
        <p:txBody>
          <a:bodyPr>
            <a:normAutofit fontScale="92500" lnSpcReduction="10000"/>
          </a:bodyPr>
          <a:lstStyle/>
          <a:p>
            <a:pPr marL="0" indent="0">
              <a:buNone/>
            </a:pPr>
            <a:r>
              <a:rPr lang="en-US" u="sng" dirty="0"/>
              <a:t>Triangulation</a:t>
            </a:r>
          </a:p>
          <a:p>
            <a:r>
              <a:rPr lang="en-US" dirty="0"/>
              <a:t>Are your data sources confirming the same “truth” or are your sources painting contrasting pictures?</a:t>
            </a:r>
          </a:p>
          <a:p>
            <a:pPr marL="0" indent="0">
              <a:buNone/>
            </a:pPr>
            <a:endParaRPr lang="en-US" sz="1400" dirty="0"/>
          </a:p>
          <a:p>
            <a:pPr marL="0" indent="0">
              <a:buNone/>
            </a:pPr>
            <a:r>
              <a:rPr lang="en-US" dirty="0"/>
              <a:t>Example – Low state test participation</a:t>
            </a:r>
          </a:p>
          <a:p>
            <a:pPr marL="0" indent="0">
              <a:buNone/>
            </a:pPr>
            <a:endParaRPr lang="en-US" sz="1500" dirty="0"/>
          </a:p>
          <a:p>
            <a:pPr marL="365760" lvl="1" indent="0">
              <a:buNone/>
            </a:pPr>
            <a:r>
              <a:rPr lang="en-US" dirty="0"/>
              <a:t>Other data sources to consider:</a:t>
            </a:r>
          </a:p>
          <a:p>
            <a:pPr lvl="1"/>
            <a:r>
              <a:rPr lang="en-US" dirty="0"/>
              <a:t>Parent survey results</a:t>
            </a:r>
          </a:p>
          <a:p>
            <a:pPr lvl="1"/>
            <a:r>
              <a:rPr lang="en-US" dirty="0"/>
              <a:t>Student and teacher interviews</a:t>
            </a:r>
          </a:p>
          <a:p>
            <a:pPr lvl="1"/>
            <a:r>
              <a:rPr lang="en-US" dirty="0"/>
              <a:t>Program alignment; fidelity of implementation</a:t>
            </a:r>
          </a:p>
          <a:p>
            <a:pPr lvl="1"/>
            <a:r>
              <a:rPr lang="en-US" dirty="0"/>
              <a:t>Sample assignments/tasks vs. assessment design</a:t>
            </a:r>
          </a:p>
          <a:p>
            <a:pPr lvl="1"/>
            <a:r>
              <a:rPr lang="en-US" dirty="0"/>
              <a:t>Attendance</a:t>
            </a:r>
          </a:p>
        </p:txBody>
      </p:sp>
      <p:sp>
        <p:nvSpPr>
          <p:cNvPr id="5" name="Footer Placeholder 4">
            <a:extLst>
              <a:ext uri="{FF2B5EF4-FFF2-40B4-BE49-F238E27FC236}">
                <a16:creationId xmlns:a16="http://schemas.microsoft.com/office/drawing/2014/main" id="{646F4127-D3D0-4198-BDB1-9CFA3D6CB42B}"/>
              </a:ext>
            </a:extLst>
          </p:cNvPr>
          <p:cNvSpPr>
            <a:spLocks noGrp="1"/>
          </p:cNvSpPr>
          <p:nvPr>
            <p:ph type="ftr" sz="quarter" idx="11"/>
          </p:nvPr>
        </p:nvSpPr>
        <p:spPr/>
        <p:txBody>
          <a:bodyPr/>
          <a:lstStyle/>
          <a:p>
            <a:r>
              <a:rPr lang="en-US"/>
              <a:t>AN EXCELLENT EDUCATION FOR EVERY STUDENT EVERY DAY</a:t>
            </a:r>
          </a:p>
        </p:txBody>
      </p:sp>
      <p:sp>
        <p:nvSpPr>
          <p:cNvPr id="6" name="Slide Number Placeholder 5">
            <a:extLst>
              <a:ext uri="{FF2B5EF4-FFF2-40B4-BE49-F238E27FC236}">
                <a16:creationId xmlns:a16="http://schemas.microsoft.com/office/drawing/2014/main" id="{62968057-E86E-4870-93EF-4B4016E9E1CE}"/>
              </a:ext>
            </a:extLst>
          </p:cNvPr>
          <p:cNvSpPr>
            <a:spLocks noGrp="1"/>
          </p:cNvSpPr>
          <p:nvPr>
            <p:ph type="sldNum" sz="quarter" idx="12"/>
          </p:nvPr>
        </p:nvSpPr>
        <p:spPr/>
        <p:txBody>
          <a:bodyPr/>
          <a:lstStyle/>
          <a:p>
            <a:fld id="{7DC1BBB0-96F0-4077-A278-0F3FB5C104D3}" type="slidenum">
              <a:rPr lang="en-US" smtClean="0"/>
              <a:t>17</a:t>
            </a:fld>
            <a:endParaRPr lang="en-US"/>
          </a:p>
        </p:txBody>
      </p:sp>
      <p:sp>
        <p:nvSpPr>
          <p:cNvPr id="9" name="Isosceles Triangle 8">
            <a:extLst>
              <a:ext uri="{FF2B5EF4-FFF2-40B4-BE49-F238E27FC236}">
                <a16:creationId xmlns:a16="http://schemas.microsoft.com/office/drawing/2014/main" id="{792C6E84-1BCC-46B2-AF49-D92280E8B0CF}"/>
              </a:ext>
            </a:extLst>
          </p:cNvPr>
          <p:cNvSpPr/>
          <p:nvPr/>
        </p:nvSpPr>
        <p:spPr>
          <a:xfrm>
            <a:off x="8545749" y="3429000"/>
            <a:ext cx="1613598" cy="1116418"/>
          </a:xfrm>
          <a:prstGeom prst="triangl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53EA874-2388-4269-8433-B3D44448A708}"/>
              </a:ext>
            </a:extLst>
          </p:cNvPr>
          <p:cNvSpPr/>
          <p:nvPr/>
        </p:nvSpPr>
        <p:spPr>
          <a:xfrm>
            <a:off x="8492311" y="4497535"/>
            <a:ext cx="91264" cy="88678"/>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 name="Oval 11">
            <a:extLst>
              <a:ext uri="{FF2B5EF4-FFF2-40B4-BE49-F238E27FC236}">
                <a16:creationId xmlns:a16="http://schemas.microsoft.com/office/drawing/2014/main" id="{513FD172-2B7F-485C-9910-DC151EC4ADCE}"/>
              </a:ext>
            </a:extLst>
          </p:cNvPr>
          <p:cNvSpPr/>
          <p:nvPr/>
        </p:nvSpPr>
        <p:spPr>
          <a:xfrm>
            <a:off x="10121520" y="4500175"/>
            <a:ext cx="91264" cy="88678"/>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3" name="Oval 12">
            <a:extLst>
              <a:ext uri="{FF2B5EF4-FFF2-40B4-BE49-F238E27FC236}">
                <a16:creationId xmlns:a16="http://schemas.microsoft.com/office/drawing/2014/main" id="{E075220A-98AD-4B76-AE7D-D03467234B74}"/>
              </a:ext>
            </a:extLst>
          </p:cNvPr>
          <p:cNvSpPr/>
          <p:nvPr/>
        </p:nvSpPr>
        <p:spPr>
          <a:xfrm>
            <a:off x="9299110" y="3384661"/>
            <a:ext cx="91264" cy="88678"/>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145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8D30-1764-4D77-B04C-420E405D3E51}"/>
              </a:ext>
            </a:extLst>
          </p:cNvPr>
          <p:cNvSpPr>
            <a:spLocks noGrp="1"/>
          </p:cNvSpPr>
          <p:nvPr>
            <p:ph type="title"/>
          </p:nvPr>
        </p:nvSpPr>
        <p:spPr/>
        <p:txBody>
          <a:bodyPr/>
          <a:lstStyle/>
          <a:p>
            <a:br>
              <a:rPr lang="en-US"/>
            </a:br>
            <a:r>
              <a:rPr lang="en-US"/>
              <a:t>Data Analysis </a:t>
            </a:r>
          </a:p>
        </p:txBody>
      </p:sp>
      <p:sp>
        <p:nvSpPr>
          <p:cNvPr id="4" name="Content Placeholder 3">
            <a:extLst>
              <a:ext uri="{FF2B5EF4-FFF2-40B4-BE49-F238E27FC236}">
                <a16:creationId xmlns:a16="http://schemas.microsoft.com/office/drawing/2014/main" id="{3D324E5C-93DF-4307-8A3A-F08C6AF17CB1}"/>
              </a:ext>
            </a:extLst>
          </p:cNvPr>
          <p:cNvSpPr>
            <a:spLocks noGrp="1"/>
          </p:cNvSpPr>
          <p:nvPr>
            <p:ph sz="half" idx="2"/>
          </p:nvPr>
        </p:nvSpPr>
        <p:spPr>
          <a:xfrm>
            <a:off x="1724991" y="1869281"/>
            <a:ext cx="9258441" cy="4572000"/>
          </a:xfrm>
        </p:spPr>
        <p:txBody>
          <a:bodyPr vert="horz" lIns="91440" tIns="45720" rIns="91440" bIns="45720" rtlCol="0" anchor="t">
            <a:normAutofit/>
          </a:bodyPr>
          <a:lstStyle/>
          <a:p>
            <a:pPr marL="0" indent="0">
              <a:buNone/>
            </a:pPr>
            <a:r>
              <a:rPr lang="en-US" u="sng"/>
              <a:t>Root Cause Analysis</a:t>
            </a:r>
          </a:p>
          <a:p>
            <a:pPr marL="246380" indent="-246380"/>
            <a:r>
              <a:rPr lang="en-US"/>
              <a:t>If you continue to ask "Why?" what do you uncover?</a:t>
            </a:r>
            <a:endParaRPr lang="en-US">
              <a:cs typeface="Calibri"/>
            </a:endParaRPr>
          </a:p>
          <a:p>
            <a:pPr marL="0" indent="0">
              <a:buNone/>
            </a:pPr>
            <a:endParaRPr lang="en-US"/>
          </a:p>
          <a:p>
            <a:pPr marL="0" indent="0">
              <a:buNone/>
            </a:pPr>
            <a:r>
              <a:rPr lang="en-US"/>
              <a:t>Example – Low attendance</a:t>
            </a:r>
          </a:p>
        </p:txBody>
      </p:sp>
      <p:sp>
        <p:nvSpPr>
          <p:cNvPr id="5" name="Footer Placeholder 4">
            <a:extLst>
              <a:ext uri="{FF2B5EF4-FFF2-40B4-BE49-F238E27FC236}">
                <a16:creationId xmlns:a16="http://schemas.microsoft.com/office/drawing/2014/main" id="{646F4127-D3D0-4198-BDB1-9CFA3D6CB42B}"/>
              </a:ext>
            </a:extLst>
          </p:cNvPr>
          <p:cNvSpPr>
            <a:spLocks noGrp="1"/>
          </p:cNvSpPr>
          <p:nvPr>
            <p:ph type="ftr" sz="quarter" idx="11"/>
          </p:nvPr>
        </p:nvSpPr>
        <p:spPr/>
        <p:txBody>
          <a:bodyPr/>
          <a:lstStyle/>
          <a:p>
            <a:r>
              <a:rPr lang="en-US"/>
              <a:t>AN EXCELLENT EDUCATION FOR EVERY STUDENT EVERY DAY</a:t>
            </a:r>
          </a:p>
        </p:txBody>
      </p:sp>
      <p:sp>
        <p:nvSpPr>
          <p:cNvPr id="6" name="Slide Number Placeholder 5">
            <a:extLst>
              <a:ext uri="{FF2B5EF4-FFF2-40B4-BE49-F238E27FC236}">
                <a16:creationId xmlns:a16="http://schemas.microsoft.com/office/drawing/2014/main" id="{62968057-E86E-4870-93EF-4B4016E9E1CE}"/>
              </a:ext>
            </a:extLst>
          </p:cNvPr>
          <p:cNvSpPr>
            <a:spLocks noGrp="1"/>
          </p:cNvSpPr>
          <p:nvPr>
            <p:ph type="sldNum" sz="quarter" idx="12"/>
          </p:nvPr>
        </p:nvSpPr>
        <p:spPr/>
        <p:txBody>
          <a:bodyPr/>
          <a:lstStyle/>
          <a:p>
            <a:fld id="{7DC1BBB0-96F0-4077-A278-0F3FB5C104D3}" type="slidenum">
              <a:rPr lang="en-US" smtClean="0"/>
              <a:t>18</a:t>
            </a:fld>
            <a:endParaRPr lang="en-US"/>
          </a:p>
        </p:txBody>
      </p:sp>
    </p:spTree>
    <p:extLst>
      <p:ext uri="{BB962C8B-B14F-4D97-AF65-F5344CB8AC3E}">
        <p14:creationId xmlns:p14="http://schemas.microsoft.com/office/powerpoint/2010/main" val="904619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F4127-D3D0-4198-BDB1-9CFA3D6CB42B}"/>
              </a:ext>
            </a:extLst>
          </p:cNvPr>
          <p:cNvSpPr>
            <a:spLocks noGrp="1"/>
          </p:cNvSpPr>
          <p:nvPr>
            <p:ph type="ftr" sz="quarter" idx="11"/>
          </p:nvPr>
        </p:nvSpPr>
        <p:spPr/>
        <p:txBody>
          <a:bodyPr/>
          <a:lstStyle/>
          <a:p>
            <a:r>
              <a:rPr lang="en-US"/>
              <a:t>AN EXCELLENT EDUCATION FOR EVERY STUDENT EVERY DAY</a:t>
            </a:r>
          </a:p>
        </p:txBody>
      </p:sp>
      <p:sp>
        <p:nvSpPr>
          <p:cNvPr id="6" name="Slide Number Placeholder 5">
            <a:extLst>
              <a:ext uri="{FF2B5EF4-FFF2-40B4-BE49-F238E27FC236}">
                <a16:creationId xmlns:a16="http://schemas.microsoft.com/office/drawing/2014/main" id="{62968057-E86E-4870-93EF-4B4016E9E1CE}"/>
              </a:ext>
            </a:extLst>
          </p:cNvPr>
          <p:cNvSpPr>
            <a:spLocks noGrp="1"/>
          </p:cNvSpPr>
          <p:nvPr>
            <p:ph type="sldNum" sz="quarter" idx="12"/>
          </p:nvPr>
        </p:nvSpPr>
        <p:spPr/>
        <p:txBody>
          <a:bodyPr/>
          <a:lstStyle/>
          <a:p>
            <a:fld id="{7DC1BBB0-96F0-4077-A278-0F3FB5C104D3}" type="slidenum">
              <a:rPr lang="en-US" smtClean="0"/>
              <a:t>19</a:t>
            </a:fld>
            <a:endParaRPr lang="en-US"/>
          </a:p>
        </p:txBody>
      </p:sp>
      <p:sp>
        <p:nvSpPr>
          <p:cNvPr id="11" name="TextBox 10">
            <a:extLst>
              <a:ext uri="{FF2B5EF4-FFF2-40B4-BE49-F238E27FC236}">
                <a16:creationId xmlns:a16="http://schemas.microsoft.com/office/drawing/2014/main" id="{B55307B2-9F90-4BBD-9A4B-7F245865BC56}"/>
              </a:ext>
            </a:extLst>
          </p:cNvPr>
          <p:cNvSpPr txBox="1"/>
          <p:nvPr/>
        </p:nvSpPr>
        <p:spPr>
          <a:xfrm>
            <a:off x="1529190" y="462253"/>
            <a:ext cx="4036041" cy="523220"/>
          </a:xfrm>
          <a:prstGeom prst="rect">
            <a:avLst/>
          </a:prstGeom>
          <a:noFill/>
          <a:ln w="12700">
            <a:solidFill>
              <a:schemeClr val="accent1"/>
            </a:solidFill>
          </a:ln>
        </p:spPr>
        <p:txBody>
          <a:bodyPr wrap="none" rtlCol="0">
            <a:spAutoFit/>
          </a:bodyPr>
          <a:lstStyle/>
          <a:p>
            <a:r>
              <a:rPr lang="en-US" sz="2800" b="1"/>
              <a:t>Problem: Low Attendance</a:t>
            </a:r>
          </a:p>
        </p:txBody>
      </p:sp>
      <p:sp>
        <p:nvSpPr>
          <p:cNvPr id="12" name="TextBox 11">
            <a:extLst>
              <a:ext uri="{FF2B5EF4-FFF2-40B4-BE49-F238E27FC236}">
                <a16:creationId xmlns:a16="http://schemas.microsoft.com/office/drawing/2014/main" id="{0817B2F0-BDEC-45B3-8C19-96DD6617F49D}"/>
              </a:ext>
            </a:extLst>
          </p:cNvPr>
          <p:cNvSpPr txBox="1"/>
          <p:nvPr/>
        </p:nvSpPr>
        <p:spPr>
          <a:xfrm>
            <a:off x="1529190" y="1154750"/>
            <a:ext cx="3075586" cy="461665"/>
          </a:xfrm>
          <a:prstGeom prst="rect">
            <a:avLst/>
          </a:prstGeom>
          <a:noFill/>
        </p:spPr>
        <p:txBody>
          <a:bodyPr wrap="none" rtlCol="0">
            <a:spAutoFit/>
          </a:bodyPr>
          <a:lstStyle/>
          <a:p>
            <a:r>
              <a:rPr lang="en-US" sz="2400"/>
              <a:t>Why is this happening?</a:t>
            </a:r>
          </a:p>
        </p:txBody>
      </p:sp>
      <p:sp>
        <p:nvSpPr>
          <p:cNvPr id="15" name="TextBox 14">
            <a:extLst>
              <a:ext uri="{FF2B5EF4-FFF2-40B4-BE49-F238E27FC236}">
                <a16:creationId xmlns:a16="http://schemas.microsoft.com/office/drawing/2014/main" id="{8CFA61EB-8F7B-4F55-A8C6-7336AEE0F583}"/>
              </a:ext>
            </a:extLst>
          </p:cNvPr>
          <p:cNvSpPr txBox="1"/>
          <p:nvPr/>
        </p:nvSpPr>
        <p:spPr>
          <a:xfrm>
            <a:off x="1529190" y="1550793"/>
            <a:ext cx="5134162" cy="461665"/>
          </a:xfrm>
          <a:prstGeom prst="rect">
            <a:avLst/>
          </a:prstGeom>
          <a:noFill/>
          <a:ln w="12700">
            <a:solidFill>
              <a:schemeClr val="accent1"/>
            </a:solidFill>
          </a:ln>
        </p:spPr>
        <p:txBody>
          <a:bodyPr wrap="none" rtlCol="0">
            <a:spAutoFit/>
          </a:bodyPr>
          <a:lstStyle/>
          <a:p>
            <a:r>
              <a:rPr lang="en-US" sz="2400"/>
              <a:t>Parents aren’t getting kids up for school</a:t>
            </a:r>
          </a:p>
        </p:txBody>
      </p:sp>
      <p:sp>
        <p:nvSpPr>
          <p:cNvPr id="16" name="TextBox 15">
            <a:extLst>
              <a:ext uri="{FF2B5EF4-FFF2-40B4-BE49-F238E27FC236}">
                <a16:creationId xmlns:a16="http://schemas.microsoft.com/office/drawing/2014/main" id="{C82861ED-EB08-4256-9B35-7D4404B711BB}"/>
              </a:ext>
            </a:extLst>
          </p:cNvPr>
          <p:cNvSpPr txBox="1"/>
          <p:nvPr/>
        </p:nvSpPr>
        <p:spPr>
          <a:xfrm>
            <a:off x="7291335" y="1550792"/>
            <a:ext cx="1737399" cy="461665"/>
          </a:xfrm>
          <a:prstGeom prst="rect">
            <a:avLst/>
          </a:prstGeom>
          <a:noFill/>
        </p:spPr>
        <p:txBody>
          <a:bodyPr wrap="none" rtlCol="0">
            <a:spAutoFit/>
          </a:bodyPr>
          <a:lstStyle/>
          <a:p>
            <a:r>
              <a:rPr lang="en-US" sz="2400"/>
              <a:t>Why is that?</a:t>
            </a:r>
          </a:p>
        </p:txBody>
      </p:sp>
      <p:sp>
        <p:nvSpPr>
          <p:cNvPr id="17" name="TextBox 16">
            <a:extLst>
              <a:ext uri="{FF2B5EF4-FFF2-40B4-BE49-F238E27FC236}">
                <a16:creationId xmlns:a16="http://schemas.microsoft.com/office/drawing/2014/main" id="{D4CE9F26-3160-4437-9581-A8C081CBC768}"/>
              </a:ext>
            </a:extLst>
          </p:cNvPr>
          <p:cNvSpPr txBox="1"/>
          <p:nvPr/>
        </p:nvSpPr>
        <p:spPr>
          <a:xfrm>
            <a:off x="3326422" y="2323318"/>
            <a:ext cx="4175695" cy="461665"/>
          </a:xfrm>
          <a:prstGeom prst="rect">
            <a:avLst/>
          </a:prstGeom>
          <a:noFill/>
          <a:ln w="12700">
            <a:solidFill>
              <a:schemeClr val="accent1"/>
            </a:solidFill>
          </a:ln>
        </p:spPr>
        <p:txBody>
          <a:bodyPr wrap="none" rtlCol="0">
            <a:spAutoFit/>
          </a:bodyPr>
          <a:lstStyle/>
          <a:p>
            <a:r>
              <a:rPr lang="en-US" sz="2400"/>
              <a:t>They are not motivated to do so</a:t>
            </a:r>
          </a:p>
        </p:txBody>
      </p:sp>
      <p:cxnSp>
        <p:nvCxnSpPr>
          <p:cNvPr id="9" name="Straight Arrow Connector 8">
            <a:extLst>
              <a:ext uri="{FF2B5EF4-FFF2-40B4-BE49-F238E27FC236}">
                <a16:creationId xmlns:a16="http://schemas.microsoft.com/office/drawing/2014/main" id="{45951E5D-4B52-47D3-8B7E-8171D67F9EC3}"/>
              </a:ext>
            </a:extLst>
          </p:cNvPr>
          <p:cNvCxnSpPr>
            <a:stCxn id="15" idx="3"/>
            <a:endCxn id="16" idx="1"/>
          </p:cNvCxnSpPr>
          <p:nvPr/>
        </p:nvCxnSpPr>
        <p:spPr>
          <a:xfrm flipV="1">
            <a:off x="6663352" y="1781625"/>
            <a:ext cx="627983" cy="1"/>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53B53CD7-B2F2-48A4-A638-C569388772DF}"/>
              </a:ext>
            </a:extLst>
          </p:cNvPr>
          <p:cNvCxnSpPr>
            <a:cxnSpLocks/>
          </p:cNvCxnSpPr>
          <p:nvPr/>
        </p:nvCxnSpPr>
        <p:spPr>
          <a:xfrm>
            <a:off x="7502117" y="2012457"/>
            <a:ext cx="0" cy="25748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0AEF5834-5B5C-4AC0-8618-48CF2EAE2BF1}"/>
              </a:ext>
            </a:extLst>
          </p:cNvPr>
          <p:cNvCxnSpPr/>
          <p:nvPr/>
        </p:nvCxnSpPr>
        <p:spPr>
          <a:xfrm>
            <a:off x="7564967" y="2598385"/>
            <a:ext cx="595067" cy="840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81D86312-3460-4856-BD15-499D870FF687}"/>
              </a:ext>
            </a:extLst>
          </p:cNvPr>
          <p:cNvSpPr txBox="1"/>
          <p:nvPr/>
        </p:nvSpPr>
        <p:spPr>
          <a:xfrm>
            <a:off x="8161726" y="2344016"/>
            <a:ext cx="1737399" cy="461665"/>
          </a:xfrm>
          <a:prstGeom prst="rect">
            <a:avLst/>
          </a:prstGeom>
          <a:noFill/>
        </p:spPr>
        <p:txBody>
          <a:bodyPr wrap="none" rtlCol="0">
            <a:spAutoFit/>
          </a:bodyPr>
          <a:lstStyle/>
          <a:p>
            <a:r>
              <a:rPr lang="en-US" sz="2400"/>
              <a:t>Why is that?</a:t>
            </a:r>
          </a:p>
        </p:txBody>
      </p:sp>
      <p:cxnSp>
        <p:nvCxnSpPr>
          <p:cNvPr id="22" name="Straight Arrow Connector 21">
            <a:extLst>
              <a:ext uri="{FF2B5EF4-FFF2-40B4-BE49-F238E27FC236}">
                <a16:creationId xmlns:a16="http://schemas.microsoft.com/office/drawing/2014/main" id="{A15A04D8-9CE2-4C75-A53E-15BC645EE82C}"/>
              </a:ext>
            </a:extLst>
          </p:cNvPr>
          <p:cNvCxnSpPr>
            <a:cxnSpLocks/>
          </p:cNvCxnSpPr>
          <p:nvPr/>
        </p:nvCxnSpPr>
        <p:spPr>
          <a:xfrm>
            <a:off x="8411573" y="2784983"/>
            <a:ext cx="0" cy="25748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EF3B111F-4579-464E-9E22-D97DA64D6171}"/>
              </a:ext>
            </a:extLst>
          </p:cNvPr>
          <p:cNvSpPr txBox="1"/>
          <p:nvPr/>
        </p:nvSpPr>
        <p:spPr>
          <a:xfrm>
            <a:off x="4106612" y="3084491"/>
            <a:ext cx="4304961" cy="461665"/>
          </a:xfrm>
          <a:prstGeom prst="rect">
            <a:avLst/>
          </a:prstGeom>
          <a:noFill/>
          <a:ln w="12700">
            <a:solidFill>
              <a:schemeClr val="accent1"/>
            </a:solidFill>
          </a:ln>
        </p:spPr>
        <p:txBody>
          <a:bodyPr wrap="none" rtlCol="0">
            <a:spAutoFit/>
          </a:bodyPr>
          <a:lstStyle/>
          <a:p>
            <a:r>
              <a:rPr lang="en-US" sz="2400"/>
              <a:t>No consequence for not doing so</a:t>
            </a:r>
          </a:p>
        </p:txBody>
      </p:sp>
      <p:cxnSp>
        <p:nvCxnSpPr>
          <p:cNvPr id="28" name="Straight Arrow Connector 27">
            <a:extLst>
              <a:ext uri="{FF2B5EF4-FFF2-40B4-BE49-F238E27FC236}">
                <a16:creationId xmlns:a16="http://schemas.microsoft.com/office/drawing/2014/main" id="{FD76CA01-49D9-4CB6-A200-B2F6A5991462}"/>
              </a:ext>
            </a:extLst>
          </p:cNvPr>
          <p:cNvCxnSpPr/>
          <p:nvPr/>
        </p:nvCxnSpPr>
        <p:spPr>
          <a:xfrm>
            <a:off x="8465468" y="3347374"/>
            <a:ext cx="595067" cy="840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958623BD-7E3A-4A94-8596-16308DAEF04C}"/>
              </a:ext>
            </a:extLst>
          </p:cNvPr>
          <p:cNvCxnSpPr/>
          <p:nvPr/>
        </p:nvCxnSpPr>
        <p:spPr>
          <a:xfrm>
            <a:off x="9213959" y="4114501"/>
            <a:ext cx="595067" cy="840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E2E6437-B3D1-47D7-9917-C7BEB9EEE3AD}"/>
              </a:ext>
            </a:extLst>
          </p:cNvPr>
          <p:cNvSpPr txBox="1"/>
          <p:nvPr/>
        </p:nvSpPr>
        <p:spPr>
          <a:xfrm>
            <a:off x="9028734" y="3137240"/>
            <a:ext cx="1737399" cy="461665"/>
          </a:xfrm>
          <a:prstGeom prst="rect">
            <a:avLst/>
          </a:prstGeom>
          <a:noFill/>
        </p:spPr>
        <p:txBody>
          <a:bodyPr wrap="none" rtlCol="0">
            <a:spAutoFit/>
          </a:bodyPr>
          <a:lstStyle/>
          <a:p>
            <a:r>
              <a:rPr lang="en-US" sz="2400"/>
              <a:t>Why is that?</a:t>
            </a:r>
          </a:p>
        </p:txBody>
      </p:sp>
      <p:cxnSp>
        <p:nvCxnSpPr>
          <p:cNvPr id="31" name="Straight Arrow Connector 30">
            <a:extLst>
              <a:ext uri="{FF2B5EF4-FFF2-40B4-BE49-F238E27FC236}">
                <a16:creationId xmlns:a16="http://schemas.microsoft.com/office/drawing/2014/main" id="{D03D6CFC-C80B-45EB-82EB-2E839F861475}"/>
              </a:ext>
            </a:extLst>
          </p:cNvPr>
          <p:cNvCxnSpPr>
            <a:cxnSpLocks/>
          </p:cNvCxnSpPr>
          <p:nvPr/>
        </p:nvCxnSpPr>
        <p:spPr>
          <a:xfrm>
            <a:off x="9170030" y="3598905"/>
            <a:ext cx="0" cy="25748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3D3500CB-11D9-4289-B16C-D17293093639}"/>
              </a:ext>
            </a:extLst>
          </p:cNvPr>
          <p:cNvSpPr txBox="1"/>
          <p:nvPr/>
        </p:nvSpPr>
        <p:spPr>
          <a:xfrm>
            <a:off x="5292373" y="3883669"/>
            <a:ext cx="3921586" cy="461665"/>
          </a:xfrm>
          <a:prstGeom prst="rect">
            <a:avLst/>
          </a:prstGeom>
          <a:noFill/>
          <a:ln w="12700">
            <a:solidFill>
              <a:schemeClr val="accent1"/>
            </a:solidFill>
          </a:ln>
        </p:spPr>
        <p:txBody>
          <a:bodyPr wrap="none" rtlCol="0">
            <a:spAutoFit/>
          </a:bodyPr>
          <a:lstStyle/>
          <a:p>
            <a:r>
              <a:rPr lang="en-US" sz="2400"/>
              <a:t>The school does not follow up</a:t>
            </a:r>
          </a:p>
        </p:txBody>
      </p:sp>
      <p:sp>
        <p:nvSpPr>
          <p:cNvPr id="33" name="TextBox 32">
            <a:extLst>
              <a:ext uri="{FF2B5EF4-FFF2-40B4-BE49-F238E27FC236}">
                <a16:creationId xmlns:a16="http://schemas.microsoft.com/office/drawing/2014/main" id="{4BD96038-B60B-4A45-91D1-2BF9EA68A3D9}"/>
              </a:ext>
            </a:extLst>
          </p:cNvPr>
          <p:cNvSpPr txBox="1"/>
          <p:nvPr/>
        </p:nvSpPr>
        <p:spPr>
          <a:xfrm>
            <a:off x="9809026" y="3930464"/>
            <a:ext cx="1737399" cy="461665"/>
          </a:xfrm>
          <a:prstGeom prst="rect">
            <a:avLst/>
          </a:prstGeom>
          <a:noFill/>
        </p:spPr>
        <p:txBody>
          <a:bodyPr wrap="none" rtlCol="0">
            <a:spAutoFit/>
          </a:bodyPr>
          <a:lstStyle/>
          <a:p>
            <a:r>
              <a:rPr lang="en-US" sz="2400"/>
              <a:t>Why is that?</a:t>
            </a:r>
          </a:p>
        </p:txBody>
      </p:sp>
      <p:cxnSp>
        <p:nvCxnSpPr>
          <p:cNvPr id="34" name="Straight Arrow Connector 33">
            <a:extLst>
              <a:ext uri="{FF2B5EF4-FFF2-40B4-BE49-F238E27FC236}">
                <a16:creationId xmlns:a16="http://schemas.microsoft.com/office/drawing/2014/main" id="{718BFE32-1E4E-4488-A53A-1BEF72C1ECC4}"/>
              </a:ext>
            </a:extLst>
          </p:cNvPr>
          <p:cNvCxnSpPr>
            <a:cxnSpLocks/>
          </p:cNvCxnSpPr>
          <p:nvPr/>
        </p:nvCxnSpPr>
        <p:spPr>
          <a:xfrm>
            <a:off x="9211636" y="4392129"/>
            <a:ext cx="0" cy="25748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8E044F2B-DCEB-43BC-B463-E68E64F4D73C}"/>
              </a:ext>
            </a:extLst>
          </p:cNvPr>
          <p:cNvSpPr txBox="1"/>
          <p:nvPr/>
        </p:nvSpPr>
        <p:spPr>
          <a:xfrm>
            <a:off x="2840918" y="4696409"/>
            <a:ext cx="6439648" cy="461665"/>
          </a:xfrm>
          <a:prstGeom prst="rect">
            <a:avLst/>
          </a:prstGeom>
          <a:noFill/>
          <a:ln w="12700">
            <a:solidFill>
              <a:schemeClr val="accent1"/>
            </a:solidFill>
          </a:ln>
        </p:spPr>
        <p:txBody>
          <a:bodyPr wrap="none" rtlCol="0">
            <a:spAutoFit/>
          </a:bodyPr>
          <a:lstStyle/>
          <a:p>
            <a:r>
              <a:rPr lang="en-US" sz="2400" dirty="0"/>
              <a:t>School -&gt; Parent communication system is needed</a:t>
            </a:r>
          </a:p>
        </p:txBody>
      </p:sp>
    </p:spTree>
    <p:extLst>
      <p:ext uri="{BB962C8B-B14F-4D97-AF65-F5344CB8AC3E}">
        <p14:creationId xmlns:p14="http://schemas.microsoft.com/office/powerpoint/2010/main" val="181363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373C0B-020A-4355-AEC2-FA8E833E668A}"/>
              </a:ext>
            </a:extLst>
          </p:cNvPr>
          <p:cNvSpPr>
            <a:spLocks noGrp="1"/>
          </p:cNvSpPr>
          <p:nvPr>
            <p:ph type="title"/>
          </p:nvPr>
        </p:nvSpPr>
        <p:spPr/>
        <p:txBody>
          <a:bodyPr/>
          <a:lstStyle/>
          <a:p>
            <a:r>
              <a:rPr lang="en-US" dirty="0"/>
              <a:t>Agenda</a:t>
            </a:r>
          </a:p>
        </p:txBody>
      </p:sp>
      <p:sp>
        <p:nvSpPr>
          <p:cNvPr id="7" name="Content Placeholder 6">
            <a:extLst>
              <a:ext uri="{FF2B5EF4-FFF2-40B4-BE49-F238E27FC236}">
                <a16:creationId xmlns:a16="http://schemas.microsoft.com/office/drawing/2014/main" id="{B869909D-E96A-43E1-B3D7-D099F225B8DE}"/>
              </a:ext>
            </a:extLst>
          </p:cNvPr>
          <p:cNvSpPr>
            <a:spLocks noGrp="1"/>
          </p:cNvSpPr>
          <p:nvPr>
            <p:ph idx="1"/>
          </p:nvPr>
        </p:nvSpPr>
        <p:spPr>
          <a:xfrm>
            <a:off x="1593852" y="1600200"/>
            <a:ext cx="10057821" cy="4572000"/>
          </a:xfrm>
        </p:spPr>
        <p:txBody>
          <a:bodyPr vert="horz" lIns="91440" tIns="45720" rIns="91440" bIns="45720" rtlCol="0" anchor="t">
            <a:normAutofit/>
          </a:bodyPr>
          <a:lstStyle/>
          <a:p>
            <a:pPr marL="246380" indent="-246380"/>
            <a:r>
              <a:rPr lang="en-US" dirty="0"/>
              <a:t>School Designations </a:t>
            </a:r>
          </a:p>
          <a:p>
            <a:pPr marL="246380" indent="-246380"/>
            <a:r>
              <a:rPr lang="en-US" dirty="0"/>
              <a:t>AK STEPP Retirement / GMS Updates</a:t>
            </a:r>
          </a:p>
          <a:p>
            <a:pPr marL="246380" indent="-246380"/>
            <a:r>
              <a:rPr lang="en-US" dirty="0"/>
              <a:t>FY2023 Condensed Application </a:t>
            </a:r>
          </a:p>
          <a:p>
            <a:pPr marL="612140" lvl="1" indent="-246380"/>
            <a:r>
              <a:rPr lang="en-US" dirty="0"/>
              <a:t>Mandatory Goal for the 2022-23 S.Y.</a:t>
            </a:r>
          </a:p>
          <a:p>
            <a:pPr marL="246380" indent="-246380"/>
            <a:r>
              <a:rPr lang="en-US" dirty="0"/>
              <a:t>Use of Data in Planning, Monitoring, and Evaluating</a:t>
            </a:r>
          </a:p>
          <a:p>
            <a:pPr marL="246380" indent="-246380"/>
            <a:r>
              <a:rPr lang="en-US" dirty="0"/>
              <a:t>Questions</a:t>
            </a:r>
            <a:endParaRPr lang="en-US" dirty="0">
              <a:cs typeface="Calibri"/>
            </a:endParaRPr>
          </a:p>
        </p:txBody>
      </p:sp>
      <p:sp>
        <p:nvSpPr>
          <p:cNvPr id="4" name="Footer Placeholder 3">
            <a:extLst>
              <a:ext uri="{FF2B5EF4-FFF2-40B4-BE49-F238E27FC236}">
                <a16:creationId xmlns:a16="http://schemas.microsoft.com/office/drawing/2014/main" id="{BC47C286-7F30-4FAC-99FF-E21216B849A1}"/>
              </a:ext>
            </a:extLst>
          </p:cNvPr>
          <p:cNvSpPr>
            <a:spLocks noGrp="1"/>
          </p:cNvSpPr>
          <p:nvPr>
            <p:ph type="ftr" sz="quarter" idx="11"/>
          </p:nvPr>
        </p:nvSpPr>
        <p:spPr/>
        <p:txBody>
          <a:bodyPr/>
          <a:lstStyle/>
          <a:p>
            <a:r>
              <a:rPr lang="en-US"/>
              <a:t>AN EXCELLENT EDUCATION FOR EVERY STUDENT EVERY DAY</a:t>
            </a:r>
          </a:p>
        </p:txBody>
      </p:sp>
      <p:sp>
        <p:nvSpPr>
          <p:cNvPr id="5" name="Slide Number Placeholder 4">
            <a:extLst>
              <a:ext uri="{FF2B5EF4-FFF2-40B4-BE49-F238E27FC236}">
                <a16:creationId xmlns:a16="http://schemas.microsoft.com/office/drawing/2014/main" id="{CB5E889F-3E1C-417C-B4F0-8D5B05EF5B4B}"/>
              </a:ext>
            </a:extLst>
          </p:cNvPr>
          <p:cNvSpPr>
            <a:spLocks noGrp="1"/>
          </p:cNvSpPr>
          <p:nvPr>
            <p:ph type="sldNum" sz="quarter" idx="12"/>
          </p:nvPr>
        </p:nvSpPr>
        <p:spPr/>
        <p:txBody>
          <a:bodyPr/>
          <a:lstStyle/>
          <a:p>
            <a:fld id="{7DC1BBB0-96F0-4077-A278-0F3FB5C104D3}" type="slidenum">
              <a:rPr lang="en-US" smtClean="0"/>
              <a:pPr/>
              <a:t>2</a:t>
            </a:fld>
            <a:endParaRPr lang="en-US"/>
          </a:p>
        </p:txBody>
      </p:sp>
    </p:spTree>
    <p:extLst>
      <p:ext uri="{BB962C8B-B14F-4D97-AF65-F5344CB8AC3E}">
        <p14:creationId xmlns:p14="http://schemas.microsoft.com/office/powerpoint/2010/main" val="3402048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550A-05A9-4C94-ACDA-55CB76D4F3B1}"/>
              </a:ext>
            </a:extLst>
          </p:cNvPr>
          <p:cNvSpPr>
            <a:spLocks noGrp="1"/>
          </p:cNvSpPr>
          <p:nvPr>
            <p:ph type="title"/>
          </p:nvPr>
        </p:nvSpPr>
        <p:spPr/>
        <p:txBody>
          <a:bodyPr/>
          <a:lstStyle/>
          <a:p>
            <a:r>
              <a:rPr lang="en-US"/>
              <a:t>Setting Goals</a:t>
            </a:r>
          </a:p>
        </p:txBody>
      </p:sp>
      <p:sp>
        <p:nvSpPr>
          <p:cNvPr id="3" name="Content Placeholder 2">
            <a:extLst>
              <a:ext uri="{FF2B5EF4-FFF2-40B4-BE49-F238E27FC236}">
                <a16:creationId xmlns:a16="http://schemas.microsoft.com/office/drawing/2014/main" id="{5A9C11B6-8DCC-47DE-BE1A-1761B590DE2A}"/>
              </a:ext>
            </a:extLst>
          </p:cNvPr>
          <p:cNvSpPr>
            <a:spLocks noGrp="1"/>
          </p:cNvSpPr>
          <p:nvPr>
            <p:ph idx="1"/>
          </p:nvPr>
        </p:nvSpPr>
        <p:spPr/>
        <p:txBody>
          <a:bodyPr>
            <a:normAutofit/>
          </a:bodyPr>
          <a:lstStyle/>
          <a:p>
            <a:r>
              <a:rPr lang="en-US"/>
              <a:t>The 2023 School Improvement Planning model will be based on developing a three-year plan</a:t>
            </a:r>
          </a:p>
          <a:p>
            <a:pPr lvl="1"/>
            <a:r>
              <a:rPr lang="en-US"/>
              <a:t>The situational analysis that underlies this plan must be robust, grounded in data, and developed with stakeholders </a:t>
            </a:r>
          </a:p>
          <a:p>
            <a:r>
              <a:rPr lang="en-US"/>
              <a:t>School improvement goals should be </a:t>
            </a:r>
          </a:p>
          <a:p>
            <a:pPr lvl="1"/>
            <a:r>
              <a:rPr lang="en-US"/>
              <a:t>Specific</a:t>
            </a:r>
          </a:p>
          <a:p>
            <a:pPr lvl="1"/>
            <a:r>
              <a:rPr lang="en-US"/>
              <a:t>Measurable</a:t>
            </a:r>
          </a:p>
          <a:p>
            <a:pPr lvl="1"/>
            <a:r>
              <a:rPr lang="en-US"/>
              <a:t>Attainable</a:t>
            </a:r>
          </a:p>
          <a:p>
            <a:pPr lvl="1"/>
            <a:r>
              <a:rPr lang="en-US"/>
              <a:t>Relevant</a:t>
            </a:r>
          </a:p>
          <a:p>
            <a:pPr lvl="1"/>
            <a:r>
              <a:rPr lang="en-US"/>
              <a:t>Timebound</a:t>
            </a:r>
          </a:p>
        </p:txBody>
      </p:sp>
      <p:sp>
        <p:nvSpPr>
          <p:cNvPr id="4" name="Footer Placeholder 3">
            <a:extLst>
              <a:ext uri="{FF2B5EF4-FFF2-40B4-BE49-F238E27FC236}">
                <a16:creationId xmlns:a16="http://schemas.microsoft.com/office/drawing/2014/main" id="{64386E88-D925-4BD6-A2E5-0EE975F3F2B1}"/>
              </a:ext>
            </a:extLst>
          </p:cNvPr>
          <p:cNvSpPr>
            <a:spLocks noGrp="1"/>
          </p:cNvSpPr>
          <p:nvPr>
            <p:ph type="ftr" sz="quarter" idx="11"/>
          </p:nvPr>
        </p:nvSpPr>
        <p:spPr/>
        <p:txBody>
          <a:bodyPr/>
          <a:lstStyle/>
          <a:p>
            <a:r>
              <a:rPr lang="en-US"/>
              <a:t>AN EXCELLENT EDUCATION FOR EVERY STUDENT EVERY DAY</a:t>
            </a:r>
          </a:p>
        </p:txBody>
      </p:sp>
      <p:sp>
        <p:nvSpPr>
          <p:cNvPr id="5" name="Slide Number Placeholder 4">
            <a:extLst>
              <a:ext uri="{FF2B5EF4-FFF2-40B4-BE49-F238E27FC236}">
                <a16:creationId xmlns:a16="http://schemas.microsoft.com/office/drawing/2014/main" id="{3B440817-6870-4F81-8831-5CEE5CBA6DEC}"/>
              </a:ext>
            </a:extLst>
          </p:cNvPr>
          <p:cNvSpPr>
            <a:spLocks noGrp="1"/>
          </p:cNvSpPr>
          <p:nvPr>
            <p:ph type="sldNum" sz="quarter" idx="12"/>
          </p:nvPr>
        </p:nvSpPr>
        <p:spPr/>
        <p:txBody>
          <a:bodyPr/>
          <a:lstStyle/>
          <a:p>
            <a:fld id="{7DC1BBB0-96F0-4077-A278-0F3FB5C104D3}" type="slidenum">
              <a:rPr lang="en-US" smtClean="0"/>
              <a:t>20</a:t>
            </a:fld>
            <a:endParaRPr lang="en-US"/>
          </a:p>
        </p:txBody>
      </p:sp>
    </p:spTree>
    <p:extLst>
      <p:ext uri="{BB962C8B-B14F-4D97-AF65-F5344CB8AC3E}">
        <p14:creationId xmlns:p14="http://schemas.microsoft.com/office/powerpoint/2010/main" val="3884753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E0457-EC2F-41F4-8CE1-753448AFC9A0}"/>
              </a:ext>
            </a:extLst>
          </p:cNvPr>
          <p:cNvSpPr>
            <a:spLocks noGrp="1"/>
          </p:cNvSpPr>
          <p:nvPr>
            <p:ph type="title"/>
          </p:nvPr>
        </p:nvSpPr>
        <p:spPr/>
        <p:txBody>
          <a:bodyPr/>
          <a:lstStyle/>
          <a:p>
            <a:r>
              <a:rPr lang="en-US"/>
              <a:t>SMART Goal </a:t>
            </a:r>
          </a:p>
        </p:txBody>
      </p:sp>
      <p:sp>
        <p:nvSpPr>
          <p:cNvPr id="3" name="Content Placeholder 2">
            <a:extLst>
              <a:ext uri="{FF2B5EF4-FFF2-40B4-BE49-F238E27FC236}">
                <a16:creationId xmlns:a16="http://schemas.microsoft.com/office/drawing/2014/main" id="{0F54C3DE-A7A4-4A82-8EBA-ACFDB8CDC26B}"/>
              </a:ext>
            </a:extLst>
          </p:cNvPr>
          <p:cNvSpPr>
            <a:spLocks noGrp="1"/>
          </p:cNvSpPr>
          <p:nvPr>
            <p:ph idx="1"/>
          </p:nvPr>
        </p:nvSpPr>
        <p:spPr/>
        <p:txBody>
          <a:bodyPr/>
          <a:lstStyle/>
          <a:p>
            <a:r>
              <a:rPr lang="en-US"/>
              <a:t>Example: </a:t>
            </a:r>
            <a:r>
              <a:rPr lang="en-US" b="1"/>
              <a:t>“Each student will meet his or her growth targets in Reading as determined EOY MAP scores.”</a:t>
            </a:r>
          </a:p>
          <a:p>
            <a:r>
              <a:rPr lang="en-US"/>
              <a:t>Next year as we roll out the new school improvement process, we will learn how to support our goal statement by identifying:</a:t>
            </a:r>
          </a:p>
          <a:p>
            <a:pPr lvl="1"/>
            <a:r>
              <a:rPr lang="en-US"/>
              <a:t>Measures</a:t>
            </a:r>
          </a:p>
          <a:p>
            <a:pPr lvl="1"/>
            <a:r>
              <a:rPr lang="en-US"/>
              <a:t>Strategies</a:t>
            </a:r>
          </a:p>
          <a:p>
            <a:pPr lvl="1"/>
            <a:r>
              <a:rPr lang="en-US"/>
              <a:t>Milestones</a:t>
            </a:r>
          </a:p>
          <a:p>
            <a:pPr lvl="1"/>
            <a:r>
              <a:rPr lang="en-US"/>
              <a:t>Actions</a:t>
            </a:r>
          </a:p>
        </p:txBody>
      </p:sp>
      <p:sp>
        <p:nvSpPr>
          <p:cNvPr id="4" name="Footer Placeholder 3">
            <a:extLst>
              <a:ext uri="{FF2B5EF4-FFF2-40B4-BE49-F238E27FC236}">
                <a16:creationId xmlns:a16="http://schemas.microsoft.com/office/drawing/2014/main" id="{6225AD19-D590-45BA-B05A-FB6F0A8FE799}"/>
              </a:ext>
            </a:extLst>
          </p:cNvPr>
          <p:cNvSpPr>
            <a:spLocks noGrp="1"/>
          </p:cNvSpPr>
          <p:nvPr>
            <p:ph type="ftr" sz="quarter" idx="11"/>
          </p:nvPr>
        </p:nvSpPr>
        <p:spPr/>
        <p:txBody>
          <a:bodyPr/>
          <a:lstStyle/>
          <a:p>
            <a:r>
              <a:rPr lang="en-US"/>
              <a:t>AN EXCELLENT EDUCATION FOR EVERY STUDENT EVERY DAY</a:t>
            </a:r>
          </a:p>
        </p:txBody>
      </p:sp>
      <p:sp>
        <p:nvSpPr>
          <p:cNvPr id="5" name="Slide Number Placeholder 4">
            <a:extLst>
              <a:ext uri="{FF2B5EF4-FFF2-40B4-BE49-F238E27FC236}">
                <a16:creationId xmlns:a16="http://schemas.microsoft.com/office/drawing/2014/main" id="{06D2B4BD-1213-45A4-9AE0-466479A6A164}"/>
              </a:ext>
            </a:extLst>
          </p:cNvPr>
          <p:cNvSpPr>
            <a:spLocks noGrp="1"/>
          </p:cNvSpPr>
          <p:nvPr>
            <p:ph type="sldNum" sz="quarter" idx="12"/>
          </p:nvPr>
        </p:nvSpPr>
        <p:spPr/>
        <p:txBody>
          <a:bodyPr/>
          <a:lstStyle/>
          <a:p>
            <a:fld id="{7DC1BBB0-96F0-4077-A278-0F3FB5C104D3}" type="slidenum">
              <a:rPr lang="en-US" smtClean="0"/>
              <a:t>21</a:t>
            </a:fld>
            <a:endParaRPr lang="en-US"/>
          </a:p>
        </p:txBody>
      </p:sp>
    </p:spTree>
    <p:extLst>
      <p:ext uri="{BB962C8B-B14F-4D97-AF65-F5344CB8AC3E}">
        <p14:creationId xmlns:p14="http://schemas.microsoft.com/office/powerpoint/2010/main" val="1714609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AC0B-4AA3-4764-92E7-EE3297EFB5DB}"/>
              </a:ext>
            </a:extLst>
          </p:cNvPr>
          <p:cNvSpPr>
            <a:spLocks noGrp="1"/>
          </p:cNvSpPr>
          <p:nvPr>
            <p:ph type="title"/>
          </p:nvPr>
        </p:nvSpPr>
        <p:spPr/>
        <p:txBody>
          <a:bodyPr>
            <a:normAutofit/>
          </a:bodyPr>
          <a:lstStyle/>
          <a:p>
            <a:pPr marL="246380" indent="-246380"/>
            <a:r>
              <a:rPr lang="en-US" dirty="0">
                <a:solidFill>
                  <a:schemeClr val="tx1"/>
                </a:solidFill>
              </a:rPr>
              <a:t>Actioning Plans</a:t>
            </a:r>
          </a:p>
        </p:txBody>
      </p:sp>
      <p:sp>
        <p:nvSpPr>
          <p:cNvPr id="3" name="Content Placeholder 2">
            <a:extLst>
              <a:ext uri="{FF2B5EF4-FFF2-40B4-BE49-F238E27FC236}">
                <a16:creationId xmlns:a16="http://schemas.microsoft.com/office/drawing/2014/main" id="{25814335-8700-4E90-9D4E-2580313831ED}"/>
              </a:ext>
            </a:extLst>
          </p:cNvPr>
          <p:cNvSpPr>
            <a:spLocks noGrp="1"/>
          </p:cNvSpPr>
          <p:nvPr>
            <p:ph sz="half" idx="1"/>
          </p:nvPr>
        </p:nvSpPr>
        <p:spPr>
          <a:xfrm>
            <a:off x="1593851" y="1600200"/>
            <a:ext cx="9655396" cy="4572000"/>
          </a:xfrm>
        </p:spPr>
        <p:txBody>
          <a:bodyPr>
            <a:normAutofit/>
          </a:bodyPr>
          <a:lstStyle/>
          <a:p>
            <a:r>
              <a:rPr lang="en-US" dirty="0"/>
              <a:t>Establish how the plans will be actioned, the measures for gauging implementation, and the process for monitoring implementation </a:t>
            </a:r>
          </a:p>
          <a:p>
            <a:r>
              <a:rPr lang="en-US" dirty="0"/>
              <a:t>Think what, when, how often, who, and how much?</a:t>
            </a:r>
          </a:p>
          <a:p>
            <a:r>
              <a:rPr lang="en-US" dirty="0">
                <a:solidFill>
                  <a:srgbClr val="0070C0"/>
                </a:solidFill>
                <a:hlinkClick r:id="rId3">
                  <a:extLst>
                    <a:ext uri="{A12FA001-AC4F-418D-AE19-62706E023703}">
                      <ahyp:hlinkClr xmlns:ahyp="http://schemas.microsoft.com/office/drawing/2018/hyperlinkcolor" val="tx"/>
                    </a:ext>
                  </a:extLst>
                </a:hlinkClick>
              </a:rPr>
              <a:t>FY23 Action Plan Template</a:t>
            </a:r>
            <a:endParaRPr lang="en-US" dirty="0">
              <a:solidFill>
                <a:srgbClr val="0070C0"/>
              </a:solidFill>
            </a:endParaRPr>
          </a:p>
          <a:p>
            <a:pPr lvl="1"/>
            <a:r>
              <a:rPr lang="en-US" sz="2800" dirty="0"/>
              <a:t>Recommended but not required</a:t>
            </a:r>
          </a:p>
          <a:p>
            <a:endParaRPr lang="en-US" dirty="0"/>
          </a:p>
        </p:txBody>
      </p:sp>
      <p:sp>
        <p:nvSpPr>
          <p:cNvPr id="5" name="Footer Placeholder 4">
            <a:extLst>
              <a:ext uri="{FF2B5EF4-FFF2-40B4-BE49-F238E27FC236}">
                <a16:creationId xmlns:a16="http://schemas.microsoft.com/office/drawing/2014/main" id="{9B14B5DF-4571-45B2-B956-403C6B893304}"/>
              </a:ext>
            </a:extLst>
          </p:cNvPr>
          <p:cNvSpPr>
            <a:spLocks noGrp="1"/>
          </p:cNvSpPr>
          <p:nvPr>
            <p:ph type="ftr" sz="quarter" idx="11"/>
          </p:nvPr>
        </p:nvSpPr>
        <p:spPr/>
        <p:txBody>
          <a:bodyPr/>
          <a:lstStyle/>
          <a:p>
            <a:r>
              <a:rPr lang="en-US"/>
              <a:t>AN EXCELLENT EDUCATION FOR EVERY STUDENT EVERY DAY</a:t>
            </a:r>
          </a:p>
        </p:txBody>
      </p:sp>
      <p:sp>
        <p:nvSpPr>
          <p:cNvPr id="6" name="Slide Number Placeholder 5">
            <a:extLst>
              <a:ext uri="{FF2B5EF4-FFF2-40B4-BE49-F238E27FC236}">
                <a16:creationId xmlns:a16="http://schemas.microsoft.com/office/drawing/2014/main" id="{4B4E54DD-C86D-4F16-81B4-AAEB08E1318E}"/>
              </a:ext>
            </a:extLst>
          </p:cNvPr>
          <p:cNvSpPr>
            <a:spLocks noGrp="1"/>
          </p:cNvSpPr>
          <p:nvPr>
            <p:ph type="sldNum" sz="quarter" idx="12"/>
          </p:nvPr>
        </p:nvSpPr>
        <p:spPr/>
        <p:txBody>
          <a:bodyPr/>
          <a:lstStyle/>
          <a:p>
            <a:fld id="{7DC1BBB0-96F0-4077-A278-0F3FB5C104D3}" type="slidenum">
              <a:rPr lang="en-US" smtClean="0"/>
              <a:t>22</a:t>
            </a:fld>
            <a:endParaRPr lang="en-US"/>
          </a:p>
        </p:txBody>
      </p:sp>
    </p:spTree>
    <p:extLst>
      <p:ext uri="{BB962C8B-B14F-4D97-AF65-F5344CB8AC3E}">
        <p14:creationId xmlns:p14="http://schemas.microsoft.com/office/powerpoint/2010/main" val="3283700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AC0B-4AA3-4764-92E7-EE3297EFB5DB}"/>
              </a:ext>
            </a:extLst>
          </p:cNvPr>
          <p:cNvSpPr>
            <a:spLocks noGrp="1"/>
          </p:cNvSpPr>
          <p:nvPr>
            <p:ph type="title"/>
          </p:nvPr>
        </p:nvSpPr>
        <p:spPr/>
        <p:txBody>
          <a:bodyPr>
            <a:normAutofit/>
          </a:bodyPr>
          <a:lstStyle/>
          <a:p>
            <a:pPr marL="246380" indent="-246380"/>
            <a:r>
              <a:rPr lang="en-US"/>
              <a:t>Monitoring</a:t>
            </a:r>
          </a:p>
        </p:txBody>
      </p:sp>
      <p:sp>
        <p:nvSpPr>
          <p:cNvPr id="3" name="Content Placeholder 2">
            <a:extLst>
              <a:ext uri="{FF2B5EF4-FFF2-40B4-BE49-F238E27FC236}">
                <a16:creationId xmlns:a16="http://schemas.microsoft.com/office/drawing/2014/main" id="{25814335-8700-4E90-9D4E-2580313831ED}"/>
              </a:ext>
            </a:extLst>
          </p:cNvPr>
          <p:cNvSpPr>
            <a:spLocks noGrp="1"/>
          </p:cNvSpPr>
          <p:nvPr>
            <p:ph sz="half" idx="1"/>
          </p:nvPr>
        </p:nvSpPr>
        <p:spPr>
          <a:xfrm>
            <a:off x="1593851" y="1600200"/>
            <a:ext cx="9655396" cy="4572000"/>
          </a:xfrm>
        </p:spPr>
        <p:txBody>
          <a:bodyPr>
            <a:normAutofit/>
          </a:bodyPr>
          <a:lstStyle/>
          <a:p>
            <a:pPr marL="0" indent="0">
              <a:buNone/>
            </a:pPr>
            <a:r>
              <a:rPr lang="en-US" u="sng" dirty="0"/>
              <a:t>Implementation</a:t>
            </a:r>
          </a:p>
          <a:p>
            <a:r>
              <a:rPr lang="en-US" dirty="0"/>
              <a:t>Is the intervention, action, or activity you have planned being implemented?</a:t>
            </a:r>
          </a:p>
          <a:p>
            <a:r>
              <a:rPr lang="en-US" dirty="0"/>
              <a:t>Remember what you look for also has an impact on the success of the initiative, especially when what you look for is known and understood by your staff, students, and stakeholders.</a:t>
            </a:r>
          </a:p>
          <a:p>
            <a:pPr marL="0" indent="0">
              <a:buNone/>
            </a:pPr>
            <a:endParaRPr lang="en-US" dirty="0"/>
          </a:p>
        </p:txBody>
      </p:sp>
      <p:sp>
        <p:nvSpPr>
          <p:cNvPr id="5" name="Footer Placeholder 4">
            <a:extLst>
              <a:ext uri="{FF2B5EF4-FFF2-40B4-BE49-F238E27FC236}">
                <a16:creationId xmlns:a16="http://schemas.microsoft.com/office/drawing/2014/main" id="{9B14B5DF-4571-45B2-B956-403C6B893304}"/>
              </a:ext>
            </a:extLst>
          </p:cNvPr>
          <p:cNvSpPr>
            <a:spLocks noGrp="1"/>
          </p:cNvSpPr>
          <p:nvPr>
            <p:ph type="ftr" sz="quarter" idx="11"/>
          </p:nvPr>
        </p:nvSpPr>
        <p:spPr/>
        <p:txBody>
          <a:bodyPr/>
          <a:lstStyle/>
          <a:p>
            <a:r>
              <a:rPr lang="en-US"/>
              <a:t>AN EXCELLENT EDUCATION FOR EVERY STUDENT EVERY DAY</a:t>
            </a:r>
          </a:p>
        </p:txBody>
      </p:sp>
      <p:sp>
        <p:nvSpPr>
          <p:cNvPr id="6" name="Slide Number Placeholder 5">
            <a:extLst>
              <a:ext uri="{FF2B5EF4-FFF2-40B4-BE49-F238E27FC236}">
                <a16:creationId xmlns:a16="http://schemas.microsoft.com/office/drawing/2014/main" id="{4B4E54DD-C86D-4F16-81B4-AAEB08E1318E}"/>
              </a:ext>
            </a:extLst>
          </p:cNvPr>
          <p:cNvSpPr>
            <a:spLocks noGrp="1"/>
          </p:cNvSpPr>
          <p:nvPr>
            <p:ph type="sldNum" sz="quarter" idx="12"/>
          </p:nvPr>
        </p:nvSpPr>
        <p:spPr/>
        <p:txBody>
          <a:bodyPr/>
          <a:lstStyle/>
          <a:p>
            <a:fld id="{7DC1BBB0-96F0-4077-A278-0F3FB5C104D3}" type="slidenum">
              <a:rPr lang="en-US" smtClean="0"/>
              <a:t>23</a:t>
            </a:fld>
            <a:endParaRPr lang="en-US"/>
          </a:p>
        </p:txBody>
      </p:sp>
    </p:spTree>
    <p:extLst>
      <p:ext uri="{BB962C8B-B14F-4D97-AF65-F5344CB8AC3E}">
        <p14:creationId xmlns:p14="http://schemas.microsoft.com/office/powerpoint/2010/main" val="3261374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AC0B-4AA3-4764-92E7-EE3297EFB5DB}"/>
              </a:ext>
            </a:extLst>
          </p:cNvPr>
          <p:cNvSpPr>
            <a:spLocks noGrp="1"/>
          </p:cNvSpPr>
          <p:nvPr>
            <p:ph type="title"/>
          </p:nvPr>
        </p:nvSpPr>
        <p:spPr/>
        <p:txBody>
          <a:bodyPr>
            <a:normAutofit/>
          </a:bodyPr>
          <a:lstStyle/>
          <a:p>
            <a:pPr marL="246380" indent="-246380"/>
            <a:r>
              <a:rPr lang="en-US"/>
              <a:t>Monitoring</a:t>
            </a:r>
          </a:p>
        </p:txBody>
      </p:sp>
      <p:sp>
        <p:nvSpPr>
          <p:cNvPr id="3" name="Content Placeholder 2">
            <a:extLst>
              <a:ext uri="{FF2B5EF4-FFF2-40B4-BE49-F238E27FC236}">
                <a16:creationId xmlns:a16="http://schemas.microsoft.com/office/drawing/2014/main" id="{25814335-8700-4E90-9D4E-2580313831ED}"/>
              </a:ext>
            </a:extLst>
          </p:cNvPr>
          <p:cNvSpPr>
            <a:spLocks noGrp="1"/>
          </p:cNvSpPr>
          <p:nvPr>
            <p:ph sz="half" idx="1"/>
          </p:nvPr>
        </p:nvSpPr>
        <p:spPr/>
        <p:txBody>
          <a:bodyPr>
            <a:normAutofit lnSpcReduction="10000"/>
          </a:bodyPr>
          <a:lstStyle/>
          <a:p>
            <a:pPr marL="0" indent="0">
              <a:buNone/>
            </a:pPr>
            <a:r>
              <a:rPr lang="en-US" u="sng" dirty="0"/>
              <a:t>Direct Impact</a:t>
            </a:r>
          </a:p>
          <a:p>
            <a:r>
              <a:rPr lang="en-US" dirty="0"/>
              <a:t>How, if any, have the adult educators’ behaviors changed?</a:t>
            </a:r>
          </a:p>
          <a:p>
            <a:pPr marL="0" indent="0">
              <a:buNone/>
            </a:pPr>
            <a:r>
              <a:rPr lang="en-US" dirty="0"/>
              <a:t> - Example – PBIS</a:t>
            </a:r>
          </a:p>
          <a:p>
            <a:pPr lvl="1"/>
            <a:r>
              <a:rPr lang="en-US" dirty="0"/>
              <a:t>100% of staff trained</a:t>
            </a:r>
          </a:p>
          <a:p>
            <a:pPr lvl="1"/>
            <a:r>
              <a:rPr lang="en-US" dirty="0"/>
              <a:t>Schoolwide behavior purpose statement</a:t>
            </a:r>
          </a:p>
          <a:p>
            <a:pPr lvl="1"/>
            <a:r>
              <a:rPr lang="en-US" b="1" dirty="0"/>
              <a:t>100% of staff holding same behavior expectation</a:t>
            </a:r>
          </a:p>
          <a:p>
            <a:endParaRPr lang="en-US" dirty="0"/>
          </a:p>
        </p:txBody>
      </p:sp>
      <p:sp>
        <p:nvSpPr>
          <p:cNvPr id="4" name="Content Placeholder 3">
            <a:extLst>
              <a:ext uri="{FF2B5EF4-FFF2-40B4-BE49-F238E27FC236}">
                <a16:creationId xmlns:a16="http://schemas.microsoft.com/office/drawing/2014/main" id="{2375A415-C184-49CB-8446-839A33962363}"/>
              </a:ext>
            </a:extLst>
          </p:cNvPr>
          <p:cNvSpPr>
            <a:spLocks noGrp="1"/>
          </p:cNvSpPr>
          <p:nvPr>
            <p:ph sz="half" idx="2"/>
          </p:nvPr>
        </p:nvSpPr>
        <p:spPr>
          <a:xfrm>
            <a:off x="6563359" y="1600200"/>
            <a:ext cx="4946469" cy="4572000"/>
          </a:xfrm>
        </p:spPr>
        <p:txBody>
          <a:bodyPr>
            <a:normAutofit lnSpcReduction="10000"/>
          </a:bodyPr>
          <a:lstStyle/>
          <a:p>
            <a:pPr marL="0" indent="0">
              <a:buNone/>
            </a:pPr>
            <a:r>
              <a:rPr lang="en-US" u="sng" dirty="0"/>
              <a:t>Indirect Impact</a:t>
            </a:r>
          </a:p>
          <a:p>
            <a:r>
              <a:rPr lang="en-US" dirty="0"/>
              <a:t>How, if any, have student behaviors, attitude, learning, and achievement changed? </a:t>
            </a:r>
          </a:p>
          <a:p>
            <a:pPr marL="0" indent="0">
              <a:buNone/>
            </a:pPr>
            <a:r>
              <a:rPr lang="en-US" dirty="0"/>
              <a:t>- Example – PBIS</a:t>
            </a:r>
          </a:p>
          <a:p>
            <a:pPr lvl="1"/>
            <a:r>
              <a:rPr lang="en-US" dirty="0"/>
              <a:t>Student Tardiness</a:t>
            </a:r>
          </a:p>
          <a:p>
            <a:pPr lvl="1"/>
            <a:r>
              <a:rPr lang="en-US" dirty="0"/>
              <a:t>Discipline Referrals</a:t>
            </a:r>
          </a:p>
          <a:p>
            <a:pPr lvl="1"/>
            <a:r>
              <a:rPr lang="en-US" dirty="0"/>
              <a:t>School climate survey results</a:t>
            </a:r>
          </a:p>
          <a:p>
            <a:pPr lvl="1"/>
            <a:r>
              <a:rPr lang="en-US" b="1" dirty="0"/>
              <a:t>Student engagement in class</a:t>
            </a:r>
          </a:p>
          <a:p>
            <a:pPr lvl="1"/>
            <a:r>
              <a:rPr lang="en-US" b="1" dirty="0"/>
              <a:t>Student out-of-classroom behaviors</a:t>
            </a:r>
          </a:p>
        </p:txBody>
      </p:sp>
      <p:sp>
        <p:nvSpPr>
          <p:cNvPr id="5" name="Footer Placeholder 4">
            <a:extLst>
              <a:ext uri="{FF2B5EF4-FFF2-40B4-BE49-F238E27FC236}">
                <a16:creationId xmlns:a16="http://schemas.microsoft.com/office/drawing/2014/main" id="{9B14B5DF-4571-45B2-B956-403C6B893304}"/>
              </a:ext>
            </a:extLst>
          </p:cNvPr>
          <p:cNvSpPr>
            <a:spLocks noGrp="1"/>
          </p:cNvSpPr>
          <p:nvPr>
            <p:ph type="ftr" sz="quarter" idx="11"/>
          </p:nvPr>
        </p:nvSpPr>
        <p:spPr/>
        <p:txBody>
          <a:bodyPr/>
          <a:lstStyle/>
          <a:p>
            <a:r>
              <a:rPr lang="en-US"/>
              <a:t>AN EXCELLENT EDUCATION FOR EVERY STUDENT EVERY DAY</a:t>
            </a:r>
          </a:p>
        </p:txBody>
      </p:sp>
      <p:sp>
        <p:nvSpPr>
          <p:cNvPr id="6" name="Slide Number Placeholder 5">
            <a:extLst>
              <a:ext uri="{FF2B5EF4-FFF2-40B4-BE49-F238E27FC236}">
                <a16:creationId xmlns:a16="http://schemas.microsoft.com/office/drawing/2014/main" id="{4B4E54DD-C86D-4F16-81B4-AAEB08E1318E}"/>
              </a:ext>
            </a:extLst>
          </p:cNvPr>
          <p:cNvSpPr>
            <a:spLocks noGrp="1"/>
          </p:cNvSpPr>
          <p:nvPr>
            <p:ph type="sldNum" sz="quarter" idx="12"/>
          </p:nvPr>
        </p:nvSpPr>
        <p:spPr/>
        <p:txBody>
          <a:bodyPr/>
          <a:lstStyle/>
          <a:p>
            <a:fld id="{7DC1BBB0-96F0-4077-A278-0F3FB5C104D3}" type="slidenum">
              <a:rPr lang="en-US" smtClean="0"/>
              <a:t>24</a:t>
            </a:fld>
            <a:endParaRPr lang="en-US"/>
          </a:p>
        </p:txBody>
      </p:sp>
    </p:spTree>
    <p:extLst>
      <p:ext uri="{BB962C8B-B14F-4D97-AF65-F5344CB8AC3E}">
        <p14:creationId xmlns:p14="http://schemas.microsoft.com/office/powerpoint/2010/main" val="1161173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4392-0AFB-4D5A-939F-7F33162324CE}"/>
              </a:ext>
            </a:extLst>
          </p:cNvPr>
          <p:cNvSpPr>
            <a:spLocks noGrp="1"/>
          </p:cNvSpPr>
          <p:nvPr>
            <p:ph type="title"/>
          </p:nvPr>
        </p:nvSpPr>
        <p:spPr/>
        <p:txBody>
          <a:bodyPr/>
          <a:lstStyle/>
          <a:p>
            <a:r>
              <a:rPr lang="en-US"/>
              <a:t>Monitoring includes documentation of school improvement process</a:t>
            </a:r>
          </a:p>
        </p:txBody>
      </p:sp>
      <p:sp>
        <p:nvSpPr>
          <p:cNvPr id="3" name="Content Placeholder 2">
            <a:extLst>
              <a:ext uri="{FF2B5EF4-FFF2-40B4-BE49-F238E27FC236}">
                <a16:creationId xmlns:a16="http://schemas.microsoft.com/office/drawing/2014/main" id="{F3954D3A-E707-4712-94FE-D27E4C2B1A79}"/>
              </a:ext>
            </a:extLst>
          </p:cNvPr>
          <p:cNvSpPr>
            <a:spLocks noGrp="1"/>
          </p:cNvSpPr>
          <p:nvPr>
            <p:ph idx="1"/>
          </p:nvPr>
        </p:nvSpPr>
        <p:spPr/>
        <p:txBody>
          <a:bodyPr>
            <a:normAutofit/>
          </a:bodyPr>
          <a:lstStyle/>
          <a:p>
            <a:r>
              <a:rPr lang="en-US" dirty="0"/>
              <a:t>The school will need to maintain records showing community involvement in the school improvement process.</a:t>
            </a:r>
          </a:p>
          <a:p>
            <a:r>
              <a:rPr lang="en-US" dirty="0"/>
              <a:t>For ESEA monitoring this means for I-A 37 and I-A 38: </a:t>
            </a:r>
          </a:p>
          <a:p>
            <a:pPr lvl="1"/>
            <a:r>
              <a:rPr lang="en-US" dirty="0"/>
              <a:t>Providing meeting notices, agendas, minutes, sign-in sheets, and/or additional communication that show the CSI/TSI school developed and discussed school improvement planning with stakeholders (including parents, community members, tribal and corporation representatives).  </a:t>
            </a:r>
          </a:p>
          <a:p>
            <a:r>
              <a:rPr lang="en-US" dirty="0"/>
              <a:t>Suggestion: Talk about SIP at Title I meeting with stakeholders</a:t>
            </a:r>
          </a:p>
          <a:p>
            <a:endParaRPr lang="en-US" dirty="0"/>
          </a:p>
        </p:txBody>
      </p:sp>
      <p:sp>
        <p:nvSpPr>
          <p:cNvPr id="4" name="Footer Placeholder 3">
            <a:extLst>
              <a:ext uri="{FF2B5EF4-FFF2-40B4-BE49-F238E27FC236}">
                <a16:creationId xmlns:a16="http://schemas.microsoft.com/office/drawing/2014/main" id="{05806762-B568-4F69-9B15-F31E27704593}"/>
              </a:ext>
            </a:extLst>
          </p:cNvPr>
          <p:cNvSpPr>
            <a:spLocks noGrp="1"/>
          </p:cNvSpPr>
          <p:nvPr>
            <p:ph type="ftr" sz="quarter" idx="11"/>
          </p:nvPr>
        </p:nvSpPr>
        <p:spPr/>
        <p:txBody>
          <a:bodyPr/>
          <a:lstStyle/>
          <a:p>
            <a:r>
              <a:rPr lang="en-US"/>
              <a:t>AN EXCELLENT EDUCATION FOR EVERY STUDENT EVERY DAY</a:t>
            </a:r>
          </a:p>
        </p:txBody>
      </p:sp>
      <p:sp>
        <p:nvSpPr>
          <p:cNvPr id="5" name="Slide Number Placeholder 4">
            <a:extLst>
              <a:ext uri="{FF2B5EF4-FFF2-40B4-BE49-F238E27FC236}">
                <a16:creationId xmlns:a16="http://schemas.microsoft.com/office/drawing/2014/main" id="{A139C692-D8EC-4F82-B9BA-E90FE42B87C5}"/>
              </a:ext>
            </a:extLst>
          </p:cNvPr>
          <p:cNvSpPr>
            <a:spLocks noGrp="1"/>
          </p:cNvSpPr>
          <p:nvPr>
            <p:ph type="sldNum" sz="quarter" idx="12"/>
          </p:nvPr>
        </p:nvSpPr>
        <p:spPr/>
        <p:txBody>
          <a:bodyPr/>
          <a:lstStyle/>
          <a:p>
            <a:fld id="{7DC1BBB0-96F0-4077-A278-0F3FB5C104D3}" type="slidenum">
              <a:rPr lang="en-US" smtClean="0"/>
              <a:t>25</a:t>
            </a:fld>
            <a:endParaRPr lang="en-US"/>
          </a:p>
        </p:txBody>
      </p:sp>
    </p:spTree>
    <p:extLst>
      <p:ext uri="{BB962C8B-B14F-4D97-AF65-F5344CB8AC3E}">
        <p14:creationId xmlns:p14="http://schemas.microsoft.com/office/powerpoint/2010/main" val="2554645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DDD7-61A3-44F8-A51C-025E9161DB50}"/>
              </a:ext>
            </a:extLst>
          </p:cNvPr>
          <p:cNvSpPr>
            <a:spLocks noGrp="1"/>
          </p:cNvSpPr>
          <p:nvPr>
            <p:ph type="title"/>
          </p:nvPr>
        </p:nvSpPr>
        <p:spPr/>
        <p:txBody>
          <a:bodyPr/>
          <a:lstStyle/>
          <a:p>
            <a:r>
              <a:rPr lang="en-US" dirty="0"/>
              <a:t>New Resource</a:t>
            </a:r>
          </a:p>
        </p:txBody>
      </p:sp>
      <p:sp>
        <p:nvSpPr>
          <p:cNvPr id="3" name="Content Placeholder 2">
            <a:extLst>
              <a:ext uri="{FF2B5EF4-FFF2-40B4-BE49-F238E27FC236}">
                <a16:creationId xmlns:a16="http://schemas.microsoft.com/office/drawing/2014/main" id="{6B45104B-97CE-4967-B861-C22F41BD5614}"/>
              </a:ext>
            </a:extLst>
          </p:cNvPr>
          <p:cNvSpPr>
            <a:spLocks noGrp="1"/>
          </p:cNvSpPr>
          <p:nvPr>
            <p:ph idx="1"/>
          </p:nvPr>
        </p:nvSpPr>
        <p:spPr/>
        <p:txBody>
          <a:bodyPr/>
          <a:lstStyle/>
          <a:p>
            <a:r>
              <a:rPr lang="en-US" dirty="0">
                <a:solidFill>
                  <a:srgbClr val="0070C0"/>
                </a:solidFill>
                <a:hlinkClick r:id="rId2">
                  <a:extLst>
                    <a:ext uri="{A12FA001-AC4F-418D-AE19-62706E023703}">
                      <ahyp:hlinkClr xmlns:ahyp="http://schemas.microsoft.com/office/drawing/2018/hyperlinkcolor" val="tx"/>
                    </a:ext>
                  </a:extLst>
                </a:hlinkClick>
              </a:rPr>
              <a:t>School Improvement FAQs</a:t>
            </a:r>
            <a:endParaRPr lang="en-US" dirty="0"/>
          </a:p>
          <a:p>
            <a:pPr marL="0" indent="0">
              <a:buNone/>
            </a:pPr>
            <a:endParaRPr lang="en-US" sz="1400" dirty="0">
              <a:solidFill>
                <a:srgbClr val="0070C0"/>
              </a:solidFill>
            </a:endParaRPr>
          </a:p>
          <a:p>
            <a:pPr marL="0" indent="0">
              <a:buNone/>
            </a:pPr>
            <a:r>
              <a:rPr lang="en-US" dirty="0"/>
              <a:t>The FAQs provide information on:</a:t>
            </a:r>
          </a:p>
          <a:p>
            <a:pPr lvl="1"/>
            <a:r>
              <a:rPr lang="en-US" dirty="0"/>
              <a:t>School Designations</a:t>
            </a:r>
          </a:p>
          <a:p>
            <a:pPr lvl="1"/>
            <a:r>
              <a:rPr lang="en-US" dirty="0"/>
              <a:t>School Improvement Planning</a:t>
            </a:r>
          </a:p>
          <a:p>
            <a:pPr lvl="1"/>
            <a:r>
              <a:rPr lang="en-US" dirty="0"/>
              <a:t>1003(a) Grants</a:t>
            </a:r>
          </a:p>
        </p:txBody>
      </p:sp>
      <p:sp>
        <p:nvSpPr>
          <p:cNvPr id="4" name="Footer Placeholder 3">
            <a:extLst>
              <a:ext uri="{FF2B5EF4-FFF2-40B4-BE49-F238E27FC236}">
                <a16:creationId xmlns:a16="http://schemas.microsoft.com/office/drawing/2014/main" id="{45F6D469-D738-4208-AF03-1409CFD6AA68}"/>
              </a:ext>
            </a:extLst>
          </p:cNvPr>
          <p:cNvSpPr>
            <a:spLocks noGrp="1"/>
          </p:cNvSpPr>
          <p:nvPr>
            <p:ph type="ftr" sz="quarter" idx="11"/>
          </p:nvPr>
        </p:nvSpPr>
        <p:spPr/>
        <p:txBody>
          <a:bodyPr/>
          <a:lstStyle/>
          <a:p>
            <a:r>
              <a:rPr lang="en-US"/>
              <a:t>AN EXCELLENT EDUCATION FOR EVERY STUDENT EVERY DAY</a:t>
            </a:r>
          </a:p>
        </p:txBody>
      </p:sp>
      <p:sp>
        <p:nvSpPr>
          <p:cNvPr id="5" name="Slide Number Placeholder 4">
            <a:extLst>
              <a:ext uri="{FF2B5EF4-FFF2-40B4-BE49-F238E27FC236}">
                <a16:creationId xmlns:a16="http://schemas.microsoft.com/office/drawing/2014/main" id="{0ED3CD36-5FEA-4EE2-A960-2009FA0653E2}"/>
              </a:ext>
            </a:extLst>
          </p:cNvPr>
          <p:cNvSpPr>
            <a:spLocks noGrp="1"/>
          </p:cNvSpPr>
          <p:nvPr>
            <p:ph type="sldNum" sz="quarter" idx="12"/>
          </p:nvPr>
        </p:nvSpPr>
        <p:spPr/>
        <p:txBody>
          <a:bodyPr/>
          <a:lstStyle/>
          <a:p>
            <a:fld id="{7DC1BBB0-96F0-4077-A278-0F3FB5C104D3}" type="slidenum">
              <a:rPr lang="en-US" smtClean="0"/>
              <a:t>26</a:t>
            </a:fld>
            <a:endParaRPr lang="en-US"/>
          </a:p>
        </p:txBody>
      </p:sp>
    </p:spTree>
    <p:extLst>
      <p:ext uri="{BB962C8B-B14F-4D97-AF65-F5344CB8AC3E}">
        <p14:creationId xmlns:p14="http://schemas.microsoft.com/office/powerpoint/2010/main" val="1480218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23FD-3A00-4559-9AA2-EA817F901AD1}"/>
              </a:ext>
            </a:extLst>
          </p:cNvPr>
          <p:cNvSpPr>
            <a:spLocks noGrp="1"/>
          </p:cNvSpPr>
          <p:nvPr>
            <p:ph type="title"/>
          </p:nvPr>
        </p:nvSpPr>
        <p:spPr/>
        <p:txBody>
          <a:bodyPr/>
          <a:lstStyle/>
          <a:p>
            <a:r>
              <a:rPr lang="en-US"/>
              <a:t>Questions</a:t>
            </a:r>
          </a:p>
        </p:txBody>
      </p:sp>
      <p:sp>
        <p:nvSpPr>
          <p:cNvPr id="5" name="Footer Placeholder 4">
            <a:extLst>
              <a:ext uri="{FF2B5EF4-FFF2-40B4-BE49-F238E27FC236}">
                <a16:creationId xmlns:a16="http://schemas.microsoft.com/office/drawing/2014/main" id="{84699705-7A30-47F2-A7BA-39AD9DEAF93C}"/>
              </a:ext>
            </a:extLst>
          </p:cNvPr>
          <p:cNvSpPr>
            <a:spLocks noGrp="1"/>
          </p:cNvSpPr>
          <p:nvPr>
            <p:ph type="ftr" sz="quarter" idx="11"/>
          </p:nvPr>
        </p:nvSpPr>
        <p:spPr/>
        <p:txBody>
          <a:bodyPr/>
          <a:lstStyle/>
          <a:p>
            <a:r>
              <a:rPr lang="en-US"/>
              <a:t>AN EXCELLENT EDUCATION FOR EVERY STUDENT EVERY DAY</a:t>
            </a:r>
          </a:p>
        </p:txBody>
      </p:sp>
      <p:sp>
        <p:nvSpPr>
          <p:cNvPr id="6" name="Slide Number Placeholder 5">
            <a:extLst>
              <a:ext uri="{FF2B5EF4-FFF2-40B4-BE49-F238E27FC236}">
                <a16:creationId xmlns:a16="http://schemas.microsoft.com/office/drawing/2014/main" id="{CBF1ABF4-FC83-4F2F-B5BF-34FD1DAD905D}"/>
              </a:ext>
            </a:extLst>
          </p:cNvPr>
          <p:cNvSpPr>
            <a:spLocks noGrp="1"/>
          </p:cNvSpPr>
          <p:nvPr>
            <p:ph type="sldNum" sz="quarter" idx="12"/>
          </p:nvPr>
        </p:nvSpPr>
        <p:spPr/>
        <p:txBody>
          <a:bodyPr/>
          <a:lstStyle/>
          <a:p>
            <a:fld id="{7DC1BBB0-96F0-4077-A278-0F3FB5C104D3}" type="slidenum">
              <a:rPr lang="en-US" smtClean="0"/>
              <a:t>27</a:t>
            </a:fld>
            <a:endParaRPr lang="en-US"/>
          </a:p>
        </p:txBody>
      </p:sp>
      <p:pic>
        <p:nvPicPr>
          <p:cNvPr id="14" name="Content Placeholder 13">
            <a:extLst>
              <a:ext uri="{FF2B5EF4-FFF2-40B4-BE49-F238E27FC236}">
                <a16:creationId xmlns:a16="http://schemas.microsoft.com/office/drawing/2014/main" id="{486F3BBF-AB87-4DC2-A0AB-03A99DBF3436}"/>
              </a:ext>
            </a:extLst>
          </p:cNvPr>
          <p:cNvPicPr>
            <a:picLocks noGrp="1" noChangeAspect="1"/>
          </p:cNvPicPr>
          <p:nvPr>
            <p:ph idx="1"/>
          </p:nvPr>
        </p:nvPicPr>
        <p:blipFill>
          <a:blip r:embed="rId2"/>
          <a:stretch>
            <a:fillRect/>
          </a:stretch>
        </p:blipFill>
        <p:spPr>
          <a:xfrm>
            <a:off x="3709322" y="1641401"/>
            <a:ext cx="5724525" cy="4000500"/>
          </a:xfrm>
          <a:prstGeom prst="rect">
            <a:avLst/>
          </a:prstGeom>
        </p:spPr>
      </p:pic>
    </p:spTree>
    <p:extLst>
      <p:ext uri="{BB962C8B-B14F-4D97-AF65-F5344CB8AC3E}">
        <p14:creationId xmlns:p14="http://schemas.microsoft.com/office/powerpoint/2010/main" val="2052096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5BB48-D652-4CD0-94D0-FCF9892A495A}"/>
              </a:ext>
            </a:extLst>
          </p:cNvPr>
          <p:cNvSpPr>
            <a:spLocks noGrp="1"/>
          </p:cNvSpPr>
          <p:nvPr>
            <p:ph type="title"/>
          </p:nvPr>
        </p:nvSpPr>
        <p:spPr/>
        <p:txBody>
          <a:bodyPr/>
          <a:lstStyle/>
          <a:p>
            <a:r>
              <a:rPr lang="en-US"/>
              <a:t>Webinar Dates  – Every Other Wednesday at 4 pm</a:t>
            </a:r>
          </a:p>
        </p:txBody>
      </p:sp>
      <p:sp>
        <p:nvSpPr>
          <p:cNvPr id="3" name="Content Placeholder 2">
            <a:extLst>
              <a:ext uri="{FF2B5EF4-FFF2-40B4-BE49-F238E27FC236}">
                <a16:creationId xmlns:a16="http://schemas.microsoft.com/office/drawing/2014/main" id="{8722A2B7-0278-4DBA-A7E8-2E6D6EB85512}"/>
              </a:ext>
            </a:extLst>
          </p:cNvPr>
          <p:cNvSpPr>
            <a:spLocks noGrp="1"/>
          </p:cNvSpPr>
          <p:nvPr>
            <p:ph idx="1"/>
          </p:nvPr>
        </p:nvSpPr>
        <p:spPr/>
        <p:txBody>
          <a:bodyPr vert="horz" lIns="91440" tIns="45720" rIns="91440" bIns="45720" rtlCol="0" anchor="t">
            <a:normAutofit lnSpcReduction="10000"/>
          </a:bodyPr>
          <a:lstStyle/>
          <a:p>
            <a:pPr marL="246380" indent="-246380" algn="l"/>
            <a:r>
              <a:rPr lang="en-US" dirty="0">
                <a:latin typeface="Segoe UI" panose="020B0502040204020203" pitchFamily="34" charset="0"/>
              </a:rPr>
              <a:t>O</a:t>
            </a:r>
            <a:r>
              <a:rPr lang="en-US" b="0" i="0" dirty="0">
                <a:effectLst/>
                <a:latin typeface="Segoe UI" panose="020B0502040204020203" pitchFamily="34" charset="0"/>
              </a:rPr>
              <a:t>ur next webinars are</a:t>
            </a:r>
          </a:p>
          <a:p>
            <a:pPr marL="612140" lvl="1" indent="-246380"/>
            <a:r>
              <a:rPr lang="en-US" b="0" i="0" dirty="0">
                <a:effectLst/>
                <a:latin typeface="Segoe UI" panose="020B0502040204020203" pitchFamily="34" charset="0"/>
              </a:rPr>
              <a:t>April 13 and 27, May 11 and 25, and June 8 and 22</a:t>
            </a:r>
          </a:p>
          <a:p>
            <a:pPr marL="612140" lvl="1" indent="-246380"/>
            <a:endParaRPr lang="en-US" b="0" i="0" dirty="0">
              <a:effectLst/>
              <a:latin typeface="Segoe UI" panose="020B0502040204020203" pitchFamily="34" charset="0"/>
              <a:cs typeface="Segoe UI" panose="020B0502040204020203" pitchFamily="34" charset="0"/>
            </a:endParaRPr>
          </a:p>
          <a:p>
            <a:pPr marL="246380" indent="-246380"/>
            <a:r>
              <a:rPr lang="en-US" dirty="0">
                <a:latin typeface="Segoe UI"/>
                <a:cs typeface="Segoe UI"/>
              </a:rPr>
              <a:t>Link</a:t>
            </a:r>
            <a:r>
              <a:rPr lang="en-US" dirty="0"/>
              <a:t>: </a:t>
            </a:r>
            <a:r>
              <a:rPr lang="en-US" b="0" i="0" u="sng" dirty="0">
                <a:solidFill>
                  <a:srgbClr val="0070C0"/>
                </a:solidFill>
                <a:effectLst/>
                <a:latin typeface="Arial" panose="020B0604020202020204" pitchFamily="34" charset="0"/>
                <a:hlinkClick r:id="rId2" tooltip="https://us02web.zoom.us/j/82024850053?pwd=cvvvzvl0nec5wwpyvjfyv2fhumx3ut09">
                  <a:extLst>
                    <a:ext uri="{A12FA001-AC4F-418D-AE19-62706E023703}">
                      <ahyp:hlinkClr xmlns:ahyp="http://schemas.microsoft.com/office/drawing/2018/hyperlinkcolor" val="tx"/>
                    </a:ext>
                  </a:extLst>
                </a:hlinkClick>
              </a:rPr>
              <a:t>School Improvement Webinar Series</a:t>
            </a:r>
            <a:endParaRPr lang="en-US" b="0" i="0" dirty="0">
              <a:solidFill>
                <a:srgbClr val="0070C0"/>
              </a:solidFill>
              <a:effectLst/>
              <a:latin typeface="Arial" panose="020B0604020202020204" pitchFamily="34" charset="0"/>
            </a:endParaRPr>
          </a:p>
          <a:p>
            <a:pPr marL="365760" lvl="1" indent="0">
              <a:buNone/>
            </a:pPr>
            <a:r>
              <a:rPr lang="en-US" dirty="0"/>
              <a:t>Meeting ID: 820 2485 0053</a:t>
            </a:r>
          </a:p>
          <a:p>
            <a:pPr marL="365760" lvl="1" indent="0">
              <a:buNone/>
            </a:pPr>
            <a:r>
              <a:rPr lang="en-US" dirty="0"/>
              <a:t>Passcode: 545763</a:t>
            </a:r>
          </a:p>
          <a:p>
            <a:pPr marL="365760" lvl="1" indent="0">
              <a:buNone/>
            </a:pPr>
            <a:endParaRPr lang="en-US" dirty="0">
              <a:latin typeface="Segoe UI"/>
              <a:cs typeface="Segoe UI"/>
            </a:endParaRPr>
          </a:p>
          <a:p>
            <a:pPr marL="246380" indent="-246380"/>
            <a:r>
              <a:rPr lang="en-US" dirty="0">
                <a:latin typeface="Segoe UI"/>
                <a:cs typeface="Segoe UI"/>
              </a:rPr>
              <a:t>Earlier webinars are available on </a:t>
            </a:r>
            <a:r>
              <a:rPr lang="en-US" dirty="0">
                <a:solidFill>
                  <a:srgbClr val="0070C0"/>
                </a:solidFill>
                <a:latin typeface="Segoe UI"/>
                <a:cs typeface="Segoe UI"/>
                <a:hlinkClick r:id="rId3">
                  <a:extLst>
                    <a:ext uri="{A12FA001-AC4F-418D-AE19-62706E023703}">
                      <ahyp:hlinkClr xmlns:ahyp="http://schemas.microsoft.com/office/drawing/2018/hyperlinkcolor" val="tx"/>
                    </a:ext>
                  </a:extLst>
                </a:hlinkClick>
              </a:rPr>
              <a:t>education.alaska.gov</a:t>
            </a:r>
            <a:endParaRPr lang="en-US" dirty="0">
              <a:latin typeface="Segoe UI"/>
              <a:cs typeface="Segoe UI"/>
            </a:endParaRPr>
          </a:p>
          <a:p>
            <a:pPr marL="612140" lvl="1" indent="-246380"/>
            <a:r>
              <a:rPr lang="en-US" dirty="0">
                <a:latin typeface="Segoe UI"/>
                <a:cs typeface="Segoe UI"/>
              </a:rPr>
              <a:t>February 2 and 16, and March 2 and 16 </a:t>
            </a:r>
          </a:p>
          <a:p>
            <a:pPr marL="612140" lvl="1" indent="-246380"/>
            <a:endParaRPr lang="en-US" dirty="0">
              <a:latin typeface="Segoe UI"/>
              <a:cs typeface="Segoe UI"/>
            </a:endParaRPr>
          </a:p>
          <a:p>
            <a:pPr marL="246380" indent="-246380"/>
            <a:r>
              <a:rPr lang="en-US" b="0" i="0" dirty="0">
                <a:effectLst/>
                <a:latin typeface="Segoe UI" panose="020B0502040204020203" pitchFamily="34" charset="0"/>
              </a:rPr>
              <a:t>Today’s webinar will be posted later this week</a:t>
            </a:r>
          </a:p>
          <a:p>
            <a:pPr marL="0" indent="0">
              <a:buNone/>
            </a:pPr>
            <a:endParaRPr lang="en-US" dirty="0"/>
          </a:p>
        </p:txBody>
      </p:sp>
      <p:sp>
        <p:nvSpPr>
          <p:cNvPr id="4" name="Footer Placeholder 3">
            <a:extLst>
              <a:ext uri="{FF2B5EF4-FFF2-40B4-BE49-F238E27FC236}">
                <a16:creationId xmlns:a16="http://schemas.microsoft.com/office/drawing/2014/main" id="{BB29EB07-430D-4D16-9BBC-04CED024D21F}"/>
              </a:ext>
            </a:extLst>
          </p:cNvPr>
          <p:cNvSpPr>
            <a:spLocks noGrp="1"/>
          </p:cNvSpPr>
          <p:nvPr>
            <p:ph type="ftr" sz="quarter" idx="11"/>
          </p:nvPr>
        </p:nvSpPr>
        <p:spPr/>
        <p:txBody>
          <a:bodyPr/>
          <a:lstStyle/>
          <a:p>
            <a:r>
              <a:rPr lang="en-US"/>
              <a:t>AN EXCELLENT EDUCATION FOR EVERY STUDENT EVERY DAY</a:t>
            </a:r>
          </a:p>
        </p:txBody>
      </p:sp>
      <p:sp>
        <p:nvSpPr>
          <p:cNvPr id="5" name="Slide Number Placeholder 4">
            <a:extLst>
              <a:ext uri="{FF2B5EF4-FFF2-40B4-BE49-F238E27FC236}">
                <a16:creationId xmlns:a16="http://schemas.microsoft.com/office/drawing/2014/main" id="{75BD003D-0860-45FA-9ADB-5CF5B29694C5}"/>
              </a:ext>
            </a:extLst>
          </p:cNvPr>
          <p:cNvSpPr>
            <a:spLocks noGrp="1"/>
          </p:cNvSpPr>
          <p:nvPr>
            <p:ph type="sldNum" sz="quarter" idx="12"/>
          </p:nvPr>
        </p:nvSpPr>
        <p:spPr/>
        <p:txBody>
          <a:bodyPr/>
          <a:lstStyle/>
          <a:p>
            <a:fld id="{7DC1BBB0-96F0-4077-A278-0F3FB5C104D3}" type="slidenum">
              <a:rPr lang="en-US" smtClean="0"/>
              <a:t>28</a:t>
            </a:fld>
            <a:endParaRPr lang="en-US"/>
          </a:p>
        </p:txBody>
      </p:sp>
    </p:spTree>
    <p:extLst>
      <p:ext uri="{BB962C8B-B14F-4D97-AF65-F5344CB8AC3E}">
        <p14:creationId xmlns:p14="http://schemas.microsoft.com/office/powerpoint/2010/main" val="73439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441A-E01A-4D99-840C-1CDD56D9E10C}"/>
              </a:ext>
            </a:extLst>
          </p:cNvPr>
          <p:cNvSpPr>
            <a:spLocks noGrp="1"/>
          </p:cNvSpPr>
          <p:nvPr>
            <p:ph type="title"/>
          </p:nvPr>
        </p:nvSpPr>
        <p:spPr/>
        <p:txBody>
          <a:bodyPr>
            <a:normAutofit/>
          </a:bodyPr>
          <a:lstStyle/>
          <a:p>
            <a:r>
              <a:rPr lang="en-US" sz="4000"/>
              <a:t>Contact Information</a:t>
            </a:r>
          </a:p>
        </p:txBody>
      </p:sp>
      <p:sp>
        <p:nvSpPr>
          <p:cNvPr id="5" name="Content Placeholder 4">
            <a:extLst>
              <a:ext uri="{FF2B5EF4-FFF2-40B4-BE49-F238E27FC236}">
                <a16:creationId xmlns:a16="http://schemas.microsoft.com/office/drawing/2014/main" id="{523FC731-F5DE-494C-B038-89AB5155D3AD}"/>
              </a:ext>
            </a:extLst>
          </p:cNvPr>
          <p:cNvSpPr>
            <a:spLocks noGrp="1"/>
          </p:cNvSpPr>
          <p:nvPr>
            <p:ph idx="1"/>
          </p:nvPr>
        </p:nvSpPr>
        <p:spPr>
          <a:xfrm>
            <a:off x="6934200" y="1774879"/>
            <a:ext cx="4800600" cy="4717995"/>
          </a:xfrm>
        </p:spPr>
        <p:txBody>
          <a:bodyPr>
            <a:normAutofit/>
          </a:bodyPr>
          <a:lstStyle/>
          <a:p>
            <a:pPr marL="0" indent="0">
              <a:lnSpc>
                <a:spcPct val="110000"/>
              </a:lnSpc>
              <a:spcBef>
                <a:spcPts val="0"/>
              </a:spcBef>
              <a:buNone/>
            </a:pPr>
            <a:r>
              <a:rPr lang="en-US" b="1"/>
              <a:t>Susan McKenzie</a:t>
            </a:r>
          </a:p>
          <a:p>
            <a:pPr marL="0" indent="0">
              <a:lnSpc>
                <a:spcPct val="110000"/>
              </a:lnSpc>
              <a:spcBef>
                <a:spcPts val="0"/>
              </a:spcBef>
              <a:buNone/>
            </a:pPr>
            <a:r>
              <a:rPr lang="en-US"/>
              <a:t>IEE Director Susan.McKenzie@alaska.gov</a:t>
            </a:r>
          </a:p>
          <a:p>
            <a:pPr marL="0" indent="0">
              <a:lnSpc>
                <a:spcPct val="110000"/>
              </a:lnSpc>
              <a:spcBef>
                <a:spcPts val="0"/>
              </a:spcBef>
              <a:buNone/>
            </a:pPr>
            <a:r>
              <a:rPr lang="en-US"/>
              <a:t>(907) 500-8594</a:t>
            </a:r>
          </a:p>
          <a:p>
            <a:pPr marL="0" indent="0">
              <a:lnSpc>
                <a:spcPct val="110000"/>
              </a:lnSpc>
              <a:spcBef>
                <a:spcPts val="0"/>
              </a:spcBef>
              <a:buNone/>
            </a:pPr>
            <a:endParaRPr lang="en-US"/>
          </a:p>
          <a:p>
            <a:pPr marL="0" indent="0">
              <a:lnSpc>
                <a:spcPct val="110000"/>
              </a:lnSpc>
              <a:spcBef>
                <a:spcPts val="0"/>
              </a:spcBef>
              <a:buNone/>
            </a:pPr>
            <a:r>
              <a:rPr lang="en-US" b="1"/>
              <a:t>Susan Forbes</a:t>
            </a:r>
          </a:p>
          <a:p>
            <a:pPr marL="0" indent="0">
              <a:lnSpc>
                <a:spcPct val="110000"/>
              </a:lnSpc>
              <a:spcBef>
                <a:spcPts val="0"/>
              </a:spcBef>
              <a:buNone/>
            </a:pPr>
            <a:r>
              <a:rPr lang="en-US"/>
              <a:t>School Improvement Specialist</a:t>
            </a:r>
          </a:p>
          <a:p>
            <a:pPr marL="0" indent="0">
              <a:lnSpc>
                <a:spcPct val="110000"/>
              </a:lnSpc>
              <a:spcBef>
                <a:spcPts val="0"/>
              </a:spcBef>
              <a:buNone/>
            </a:pPr>
            <a:r>
              <a:rPr lang="en-US"/>
              <a:t>Susan.Forbes@alaska.gov</a:t>
            </a:r>
          </a:p>
          <a:p>
            <a:pPr marL="0" indent="0">
              <a:lnSpc>
                <a:spcPct val="110000"/>
              </a:lnSpc>
              <a:spcBef>
                <a:spcPts val="0"/>
              </a:spcBef>
              <a:buNone/>
            </a:pPr>
            <a:r>
              <a:rPr lang="en-US"/>
              <a:t>(907) 269-4553</a:t>
            </a:r>
          </a:p>
          <a:p>
            <a:pPr marL="0" indent="0">
              <a:buNone/>
            </a:pPr>
            <a:endParaRPr lang="en-US"/>
          </a:p>
        </p:txBody>
      </p:sp>
      <p:sp>
        <p:nvSpPr>
          <p:cNvPr id="3" name="Footer Placeholder 2">
            <a:extLst>
              <a:ext uri="{FF2B5EF4-FFF2-40B4-BE49-F238E27FC236}">
                <a16:creationId xmlns:a16="http://schemas.microsoft.com/office/drawing/2014/main" id="{AA36AE5A-66A1-4E8B-9EA8-887A50636731}"/>
              </a:ext>
            </a:extLst>
          </p:cNvPr>
          <p:cNvSpPr>
            <a:spLocks noGrp="1"/>
          </p:cNvSpPr>
          <p:nvPr>
            <p:ph type="ftr" sz="quarter" idx="11"/>
          </p:nvPr>
        </p:nvSpPr>
        <p:spPr/>
        <p:txBody>
          <a:bodyPr/>
          <a:lstStyle/>
          <a:p>
            <a:r>
              <a:rPr lang="en-US"/>
              <a:t>AN EXCELLENT EDUCATION FOR EVERY STUDENT EVERY DAY</a:t>
            </a:r>
          </a:p>
        </p:txBody>
      </p:sp>
      <p:sp>
        <p:nvSpPr>
          <p:cNvPr id="4" name="Slide Number Placeholder 3">
            <a:extLst>
              <a:ext uri="{FF2B5EF4-FFF2-40B4-BE49-F238E27FC236}">
                <a16:creationId xmlns:a16="http://schemas.microsoft.com/office/drawing/2014/main" id="{40DD96B4-ABDF-4668-B01F-A59CB0A58B15}"/>
              </a:ext>
            </a:extLst>
          </p:cNvPr>
          <p:cNvSpPr>
            <a:spLocks noGrp="1"/>
          </p:cNvSpPr>
          <p:nvPr>
            <p:ph type="sldNum" sz="quarter" idx="12"/>
          </p:nvPr>
        </p:nvSpPr>
        <p:spPr/>
        <p:txBody>
          <a:bodyPr/>
          <a:lstStyle/>
          <a:p>
            <a:fld id="{7DC1BBB0-96F0-4077-A278-0F3FB5C104D3}" type="slidenum">
              <a:rPr lang="en-US" smtClean="0"/>
              <a:t>29</a:t>
            </a:fld>
            <a:endParaRPr lang="en-US"/>
          </a:p>
        </p:txBody>
      </p:sp>
      <p:sp>
        <p:nvSpPr>
          <p:cNvPr id="6" name="Content Placeholder 4">
            <a:extLst>
              <a:ext uri="{FF2B5EF4-FFF2-40B4-BE49-F238E27FC236}">
                <a16:creationId xmlns:a16="http://schemas.microsoft.com/office/drawing/2014/main" id="{55B27837-B381-497F-8E9B-2D02094D7BB4}"/>
              </a:ext>
            </a:extLst>
          </p:cNvPr>
          <p:cNvSpPr txBox="1">
            <a:spLocks/>
          </p:cNvSpPr>
          <p:nvPr/>
        </p:nvSpPr>
        <p:spPr>
          <a:xfrm>
            <a:off x="1758540" y="1774878"/>
            <a:ext cx="5175660" cy="4572001"/>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lnSpc>
                <a:spcPct val="120000"/>
              </a:lnSpc>
              <a:spcBef>
                <a:spcPts val="0"/>
              </a:spcBef>
              <a:buNone/>
            </a:pPr>
            <a:r>
              <a:rPr lang="en-US" b="1"/>
              <a:t>Brittnay Bailey</a:t>
            </a:r>
          </a:p>
          <a:p>
            <a:pPr marL="0" indent="0">
              <a:lnSpc>
                <a:spcPct val="120000"/>
              </a:lnSpc>
              <a:spcBef>
                <a:spcPts val="0"/>
              </a:spcBef>
              <a:buNone/>
            </a:pPr>
            <a:r>
              <a:rPr lang="en-US"/>
              <a:t>School Recognition and Support Administrator</a:t>
            </a:r>
          </a:p>
          <a:p>
            <a:pPr marL="0" indent="0">
              <a:lnSpc>
                <a:spcPct val="120000"/>
              </a:lnSpc>
              <a:spcBef>
                <a:spcPts val="0"/>
              </a:spcBef>
              <a:buNone/>
            </a:pPr>
            <a:r>
              <a:rPr lang="en-US"/>
              <a:t>Brittnay.Bailey@alaska.gov</a:t>
            </a:r>
          </a:p>
          <a:p>
            <a:pPr marL="0" indent="0">
              <a:lnSpc>
                <a:spcPct val="120000"/>
              </a:lnSpc>
              <a:spcBef>
                <a:spcPts val="0"/>
              </a:spcBef>
              <a:buNone/>
            </a:pPr>
            <a:r>
              <a:rPr lang="en-US"/>
              <a:t>(907) 269-6754</a:t>
            </a:r>
          </a:p>
          <a:p>
            <a:pPr marL="0" indent="0">
              <a:lnSpc>
                <a:spcPct val="110000"/>
              </a:lnSpc>
              <a:buFont typeface="Euphemia" pitchFamily="34" charset="0"/>
              <a:buNone/>
            </a:pPr>
            <a:endParaRPr lang="en-US"/>
          </a:p>
          <a:p>
            <a:pPr marL="0" indent="0">
              <a:buFont typeface="Euphemia" pitchFamily="34" charset="0"/>
              <a:buNone/>
            </a:pPr>
            <a:endParaRPr lang="en-US"/>
          </a:p>
        </p:txBody>
      </p:sp>
    </p:spTree>
    <p:extLst>
      <p:ext uri="{BB962C8B-B14F-4D97-AF65-F5344CB8AC3E}">
        <p14:creationId xmlns:p14="http://schemas.microsoft.com/office/powerpoint/2010/main" val="212604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4C8FB-FD6E-48B3-A925-9D0B0DA97374}"/>
              </a:ext>
            </a:extLst>
          </p:cNvPr>
          <p:cNvSpPr>
            <a:spLocks noGrp="1"/>
          </p:cNvSpPr>
          <p:nvPr>
            <p:ph type="title"/>
          </p:nvPr>
        </p:nvSpPr>
        <p:spPr/>
        <p:txBody>
          <a:bodyPr>
            <a:normAutofit/>
          </a:bodyPr>
          <a:lstStyle/>
          <a:p>
            <a:pPr marL="246380" indent="-246380"/>
            <a:r>
              <a:rPr lang="en-US" sz="3600" dirty="0"/>
              <a:t>School Designations for the 2022-23 S.Y.</a:t>
            </a:r>
          </a:p>
        </p:txBody>
      </p:sp>
      <p:sp>
        <p:nvSpPr>
          <p:cNvPr id="3" name="Content Placeholder 2">
            <a:extLst>
              <a:ext uri="{FF2B5EF4-FFF2-40B4-BE49-F238E27FC236}">
                <a16:creationId xmlns:a16="http://schemas.microsoft.com/office/drawing/2014/main" id="{B183B2C8-C65D-474E-B6B5-9EFF50973020}"/>
              </a:ext>
            </a:extLst>
          </p:cNvPr>
          <p:cNvSpPr>
            <a:spLocks noGrp="1"/>
          </p:cNvSpPr>
          <p:nvPr>
            <p:ph idx="1"/>
          </p:nvPr>
        </p:nvSpPr>
        <p:spPr>
          <a:xfrm>
            <a:off x="1593852" y="1782762"/>
            <a:ext cx="10070064" cy="4892675"/>
          </a:xfrm>
        </p:spPr>
        <p:txBody>
          <a:bodyPr>
            <a:normAutofit/>
          </a:bodyPr>
          <a:lstStyle/>
          <a:p>
            <a:pPr>
              <a:spcBef>
                <a:spcPts val="0"/>
              </a:spcBef>
              <a:spcAft>
                <a:spcPts val="1200"/>
              </a:spcAft>
            </a:pPr>
            <a:r>
              <a:rPr lang="en-US" b="0" i="0" u="none" strike="noStrike" dirty="0">
                <a:solidFill>
                  <a:srgbClr val="0070C0"/>
                </a:solidFill>
                <a:effectLst/>
                <a:hlinkClick r:id="rId3">
                  <a:extLst>
                    <a:ext uri="{A12FA001-AC4F-418D-AE19-62706E023703}">
                      <ahyp:hlinkClr xmlns:ahyp="http://schemas.microsoft.com/office/drawing/2018/hyperlinkcolor" val="tx"/>
                    </a:ext>
                  </a:extLst>
                </a:hlinkClick>
              </a:rPr>
              <a:t>CSI (5%) and TSI 2018-19 designations</a:t>
            </a:r>
            <a:r>
              <a:rPr lang="en-US" b="0" i="0" u="none" strike="noStrike" dirty="0">
                <a:solidFill>
                  <a:srgbClr val="0070C0"/>
                </a:solidFill>
                <a:effectLst/>
              </a:rPr>
              <a:t> </a:t>
            </a:r>
            <a:r>
              <a:rPr lang="en-US" b="0" i="0" u="none" strike="noStrike" dirty="0">
                <a:effectLst/>
              </a:rPr>
              <a:t>remain </a:t>
            </a:r>
            <a:r>
              <a:rPr lang="en-US" dirty="0"/>
              <a:t>u</a:t>
            </a:r>
            <a:r>
              <a:rPr lang="en-US" b="0" i="0" u="none" strike="noStrike" dirty="0">
                <a:effectLst/>
              </a:rPr>
              <a:t>nchanged </a:t>
            </a:r>
          </a:p>
          <a:p>
            <a:pPr>
              <a:spcBef>
                <a:spcPts val="0"/>
              </a:spcBef>
              <a:spcAft>
                <a:spcPts val="1200"/>
              </a:spcAft>
            </a:pPr>
            <a:r>
              <a:rPr lang="en-US" b="0" i="0" u="none" strike="noStrike" dirty="0">
                <a:effectLst/>
              </a:rPr>
              <a:t>CSI (Grad Rate) designations will be made in Summer 2023 based on the Summer OASIS uploads</a:t>
            </a:r>
          </a:p>
          <a:p>
            <a:pPr>
              <a:spcBef>
                <a:spcPts val="0"/>
              </a:spcBef>
              <a:spcAft>
                <a:spcPts val="1200"/>
              </a:spcAft>
            </a:pPr>
            <a:r>
              <a:rPr lang="en-US" dirty="0"/>
              <a:t>FY2023</a:t>
            </a:r>
            <a:r>
              <a:rPr lang="en-US" b="0" i="0" u="none" strike="noStrike" dirty="0">
                <a:effectLst/>
              </a:rPr>
              <a:t> allocations will be the same amount and made on July 1, 2022</a:t>
            </a:r>
          </a:p>
          <a:p>
            <a:pPr marL="0" indent="0">
              <a:spcBef>
                <a:spcPts val="0"/>
              </a:spcBef>
              <a:spcAft>
                <a:spcPts val="1200"/>
              </a:spcAft>
              <a:buNone/>
            </a:pPr>
            <a:endParaRPr lang="en-US" sz="4000" b="0" i="0" u="none" strike="noStrike" dirty="0">
              <a:effectLst/>
            </a:endParaRPr>
          </a:p>
          <a:p>
            <a:pPr>
              <a:spcBef>
                <a:spcPts val="0"/>
              </a:spcBef>
              <a:spcAft>
                <a:spcPts val="1200"/>
              </a:spcAft>
            </a:pPr>
            <a:endParaRPr lang="en-US" sz="2100" b="0" i="0" u="none" strike="noStrike" dirty="0">
              <a:effectLst/>
            </a:endParaRPr>
          </a:p>
          <a:p>
            <a:pPr rtl="0">
              <a:spcBef>
                <a:spcPts val="0"/>
              </a:spcBef>
              <a:spcAft>
                <a:spcPts val="1200"/>
              </a:spcAft>
            </a:pPr>
            <a:endParaRPr lang="en-US" sz="2800" b="0" i="0" u="none" strike="noStrike" dirty="0">
              <a:solidFill>
                <a:srgbClr val="595959"/>
              </a:solidFill>
              <a:effectLst/>
              <a:latin typeface="Lato" panose="020F0502020204030203" pitchFamily="34" charset="0"/>
            </a:endParaRPr>
          </a:p>
          <a:p>
            <a:pPr marL="0" indent="0" rtl="0">
              <a:spcBef>
                <a:spcPts val="0"/>
              </a:spcBef>
              <a:spcAft>
                <a:spcPts val="1200"/>
              </a:spcAft>
              <a:buNone/>
            </a:pPr>
            <a:endParaRPr lang="en-US" sz="2800" dirty="0"/>
          </a:p>
        </p:txBody>
      </p:sp>
      <p:sp>
        <p:nvSpPr>
          <p:cNvPr id="4" name="Footer Placeholder 3">
            <a:extLst>
              <a:ext uri="{FF2B5EF4-FFF2-40B4-BE49-F238E27FC236}">
                <a16:creationId xmlns:a16="http://schemas.microsoft.com/office/drawing/2014/main" id="{C91C6FF1-519A-4B52-B356-AEBED97EA99B}"/>
              </a:ext>
            </a:extLst>
          </p:cNvPr>
          <p:cNvSpPr>
            <a:spLocks noGrp="1"/>
          </p:cNvSpPr>
          <p:nvPr>
            <p:ph type="ftr" sz="quarter" idx="11"/>
          </p:nvPr>
        </p:nvSpPr>
        <p:spPr/>
        <p:txBody>
          <a:bodyPr/>
          <a:lstStyle/>
          <a:p>
            <a:r>
              <a:rPr lang="en-US"/>
              <a:t>AN EXCELLENT EDUCATION FOR EVERY STUDENT EVERY DAY</a:t>
            </a:r>
          </a:p>
        </p:txBody>
      </p:sp>
      <p:sp>
        <p:nvSpPr>
          <p:cNvPr id="5" name="Slide Number Placeholder 4">
            <a:extLst>
              <a:ext uri="{FF2B5EF4-FFF2-40B4-BE49-F238E27FC236}">
                <a16:creationId xmlns:a16="http://schemas.microsoft.com/office/drawing/2014/main" id="{94312315-19C7-4BAB-B5FF-E22E1036DCDA}"/>
              </a:ext>
            </a:extLst>
          </p:cNvPr>
          <p:cNvSpPr>
            <a:spLocks noGrp="1"/>
          </p:cNvSpPr>
          <p:nvPr>
            <p:ph type="sldNum" sz="quarter" idx="12"/>
          </p:nvPr>
        </p:nvSpPr>
        <p:spPr/>
        <p:txBody>
          <a:bodyPr/>
          <a:lstStyle/>
          <a:p>
            <a:fld id="{7DC1BBB0-96F0-4077-A278-0F3FB5C104D3}" type="slidenum">
              <a:rPr lang="en-US" smtClean="0"/>
              <a:t>3</a:t>
            </a:fld>
            <a:endParaRPr lang="en-US"/>
          </a:p>
        </p:txBody>
      </p:sp>
    </p:spTree>
    <p:extLst>
      <p:ext uri="{BB962C8B-B14F-4D97-AF65-F5344CB8AC3E}">
        <p14:creationId xmlns:p14="http://schemas.microsoft.com/office/powerpoint/2010/main" val="399295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4C8FB-FD6E-48B3-A925-9D0B0DA97374}"/>
              </a:ext>
            </a:extLst>
          </p:cNvPr>
          <p:cNvSpPr>
            <a:spLocks noGrp="1"/>
          </p:cNvSpPr>
          <p:nvPr>
            <p:ph type="title"/>
          </p:nvPr>
        </p:nvSpPr>
        <p:spPr/>
        <p:txBody>
          <a:bodyPr>
            <a:normAutofit/>
          </a:bodyPr>
          <a:lstStyle/>
          <a:p>
            <a:pPr marL="246380" indent="-246380"/>
            <a:r>
              <a:rPr lang="en-US" sz="3600" dirty="0"/>
              <a:t>School Designations for the 2023-24 S.Y.</a:t>
            </a:r>
          </a:p>
        </p:txBody>
      </p:sp>
      <p:sp>
        <p:nvSpPr>
          <p:cNvPr id="3" name="Content Placeholder 2">
            <a:extLst>
              <a:ext uri="{FF2B5EF4-FFF2-40B4-BE49-F238E27FC236}">
                <a16:creationId xmlns:a16="http://schemas.microsoft.com/office/drawing/2014/main" id="{B183B2C8-C65D-474E-B6B5-9EFF50973020}"/>
              </a:ext>
            </a:extLst>
          </p:cNvPr>
          <p:cNvSpPr>
            <a:spLocks noGrp="1"/>
          </p:cNvSpPr>
          <p:nvPr>
            <p:ph idx="1"/>
          </p:nvPr>
        </p:nvSpPr>
        <p:spPr>
          <a:xfrm>
            <a:off x="1593852" y="1782762"/>
            <a:ext cx="10070064" cy="4892675"/>
          </a:xfrm>
        </p:spPr>
        <p:txBody>
          <a:bodyPr>
            <a:normAutofit/>
          </a:bodyPr>
          <a:lstStyle/>
          <a:p>
            <a:pPr>
              <a:spcBef>
                <a:spcPts val="0"/>
              </a:spcBef>
              <a:spcAft>
                <a:spcPts val="1200"/>
              </a:spcAft>
            </a:pPr>
            <a:r>
              <a:rPr lang="en-US" b="0" i="0" u="none" strike="noStrike" dirty="0">
                <a:effectLst/>
              </a:rPr>
              <a:t>New cohort of CSI (5%) and TSI d</a:t>
            </a:r>
            <a:r>
              <a:rPr lang="en-US" dirty="0"/>
              <a:t>esignated s</a:t>
            </a:r>
            <a:r>
              <a:rPr lang="en-US" b="0" i="0" u="none" strike="noStrike" dirty="0">
                <a:effectLst/>
              </a:rPr>
              <a:t>chools will be made in late Fall/ early Winter after the accountability system is run</a:t>
            </a:r>
          </a:p>
          <a:p>
            <a:pPr lvl="1">
              <a:spcBef>
                <a:spcPts val="0"/>
              </a:spcBef>
              <a:spcAft>
                <a:spcPts val="1200"/>
              </a:spcAft>
            </a:pPr>
            <a:r>
              <a:rPr lang="en-US" sz="2800" b="0" i="0" u="none" strike="noStrike" dirty="0">
                <a:effectLst/>
              </a:rPr>
              <a:t>FY2024 CSI (5%) and TSI schools will receive a $10,000 planning grant for the 2022-23 S.Y.</a:t>
            </a:r>
          </a:p>
          <a:p>
            <a:pPr lvl="1">
              <a:spcBef>
                <a:spcPts val="0"/>
              </a:spcBef>
              <a:spcAft>
                <a:spcPts val="1200"/>
              </a:spcAft>
            </a:pPr>
            <a:r>
              <a:rPr lang="en-US" sz="2800" b="0" i="0" u="none" strike="noStrike" dirty="0">
                <a:effectLst/>
              </a:rPr>
              <a:t>Schools that are no longer designated can continue to access their awards through FY2023</a:t>
            </a:r>
          </a:p>
          <a:p>
            <a:pPr>
              <a:spcBef>
                <a:spcPts val="0"/>
              </a:spcBef>
              <a:spcAft>
                <a:spcPts val="1200"/>
              </a:spcAft>
            </a:pPr>
            <a:endParaRPr lang="en-US" sz="2100" b="0" i="0" u="none" strike="noStrike" dirty="0">
              <a:effectLst/>
            </a:endParaRPr>
          </a:p>
          <a:p>
            <a:pPr rtl="0">
              <a:spcBef>
                <a:spcPts val="0"/>
              </a:spcBef>
              <a:spcAft>
                <a:spcPts val="1200"/>
              </a:spcAft>
            </a:pPr>
            <a:endParaRPr lang="en-US" sz="2800" b="0" i="0" u="none" strike="noStrike" dirty="0">
              <a:solidFill>
                <a:srgbClr val="595959"/>
              </a:solidFill>
              <a:effectLst/>
              <a:latin typeface="Lato" panose="020F0502020204030203" pitchFamily="34" charset="0"/>
            </a:endParaRPr>
          </a:p>
          <a:p>
            <a:pPr marL="0" indent="0" rtl="0">
              <a:spcBef>
                <a:spcPts val="0"/>
              </a:spcBef>
              <a:spcAft>
                <a:spcPts val="1200"/>
              </a:spcAft>
              <a:buNone/>
            </a:pPr>
            <a:endParaRPr lang="en-US" sz="2800" dirty="0"/>
          </a:p>
        </p:txBody>
      </p:sp>
      <p:sp>
        <p:nvSpPr>
          <p:cNvPr id="4" name="Footer Placeholder 3">
            <a:extLst>
              <a:ext uri="{FF2B5EF4-FFF2-40B4-BE49-F238E27FC236}">
                <a16:creationId xmlns:a16="http://schemas.microsoft.com/office/drawing/2014/main" id="{C91C6FF1-519A-4B52-B356-AEBED97EA99B}"/>
              </a:ext>
            </a:extLst>
          </p:cNvPr>
          <p:cNvSpPr>
            <a:spLocks noGrp="1"/>
          </p:cNvSpPr>
          <p:nvPr>
            <p:ph type="ftr" sz="quarter" idx="11"/>
          </p:nvPr>
        </p:nvSpPr>
        <p:spPr/>
        <p:txBody>
          <a:bodyPr/>
          <a:lstStyle/>
          <a:p>
            <a:r>
              <a:rPr lang="en-US"/>
              <a:t>AN EXCELLENT EDUCATION FOR EVERY STUDENT EVERY DAY</a:t>
            </a:r>
          </a:p>
        </p:txBody>
      </p:sp>
      <p:sp>
        <p:nvSpPr>
          <p:cNvPr id="5" name="Slide Number Placeholder 4">
            <a:extLst>
              <a:ext uri="{FF2B5EF4-FFF2-40B4-BE49-F238E27FC236}">
                <a16:creationId xmlns:a16="http://schemas.microsoft.com/office/drawing/2014/main" id="{94312315-19C7-4BAB-B5FF-E22E1036DCDA}"/>
              </a:ext>
            </a:extLst>
          </p:cNvPr>
          <p:cNvSpPr>
            <a:spLocks noGrp="1"/>
          </p:cNvSpPr>
          <p:nvPr>
            <p:ph type="sldNum" sz="quarter" idx="12"/>
          </p:nvPr>
        </p:nvSpPr>
        <p:spPr/>
        <p:txBody>
          <a:bodyPr/>
          <a:lstStyle/>
          <a:p>
            <a:fld id="{7DC1BBB0-96F0-4077-A278-0F3FB5C104D3}" type="slidenum">
              <a:rPr lang="en-US" smtClean="0"/>
              <a:t>4</a:t>
            </a:fld>
            <a:endParaRPr lang="en-US"/>
          </a:p>
        </p:txBody>
      </p:sp>
    </p:spTree>
    <p:extLst>
      <p:ext uri="{BB962C8B-B14F-4D97-AF65-F5344CB8AC3E}">
        <p14:creationId xmlns:p14="http://schemas.microsoft.com/office/powerpoint/2010/main" val="107709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4C8FB-FD6E-48B3-A925-9D0B0DA97374}"/>
              </a:ext>
            </a:extLst>
          </p:cNvPr>
          <p:cNvSpPr>
            <a:spLocks noGrp="1"/>
          </p:cNvSpPr>
          <p:nvPr>
            <p:ph type="title"/>
          </p:nvPr>
        </p:nvSpPr>
        <p:spPr/>
        <p:txBody>
          <a:bodyPr>
            <a:normAutofit/>
          </a:bodyPr>
          <a:lstStyle/>
          <a:p>
            <a:r>
              <a:rPr lang="en-US" b="0" i="0" u="none" strike="noStrike" dirty="0">
                <a:effectLst/>
              </a:rPr>
              <a:t>AK STEPP retiring June 30, 2022</a:t>
            </a:r>
            <a:endParaRPr lang="en-US" u="sng" dirty="0"/>
          </a:p>
        </p:txBody>
      </p:sp>
      <p:sp>
        <p:nvSpPr>
          <p:cNvPr id="3" name="Content Placeholder 2">
            <a:extLst>
              <a:ext uri="{FF2B5EF4-FFF2-40B4-BE49-F238E27FC236}">
                <a16:creationId xmlns:a16="http://schemas.microsoft.com/office/drawing/2014/main" id="{B183B2C8-C65D-474E-B6B5-9EFF50973020}"/>
              </a:ext>
            </a:extLst>
          </p:cNvPr>
          <p:cNvSpPr>
            <a:spLocks noGrp="1"/>
          </p:cNvSpPr>
          <p:nvPr>
            <p:ph idx="1"/>
          </p:nvPr>
        </p:nvSpPr>
        <p:spPr>
          <a:xfrm>
            <a:off x="1593852" y="1782762"/>
            <a:ext cx="10070064" cy="4892675"/>
          </a:xfrm>
        </p:spPr>
        <p:txBody>
          <a:bodyPr>
            <a:normAutofit/>
          </a:bodyPr>
          <a:lstStyle/>
          <a:p>
            <a:pPr>
              <a:spcBef>
                <a:spcPts val="0"/>
              </a:spcBef>
              <a:spcAft>
                <a:spcPts val="1200"/>
              </a:spcAft>
            </a:pPr>
            <a:r>
              <a:rPr lang="en-US" dirty="0"/>
              <a:t>If you use AK STEPP for Title I Schoolwide Plans or School Improvement Plans, remember to complete and download plans before June 30</a:t>
            </a:r>
          </a:p>
          <a:p>
            <a:pPr>
              <a:spcBef>
                <a:spcPts val="0"/>
              </a:spcBef>
              <a:spcAft>
                <a:spcPts val="1200"/>
              </a:spcAft>
            </a:pPr>
            <a:r>
              <a:rPr lang="en-US" dirty="0"/>
              <a:t>For Title I Schoolwide Plans</a:t>
            </a:r>
          </a:p>
          <a:p>
            <a:pPr lvl="1">
              <a:spcBef>
                <a:spcPts val="0"/>
              </a:spcBef>
              <a:spcAft>
                <a:spcPts val="1200"/>
              </a:spcAft>
            </a:pPr>
            <a:r>
              <a:rPr lang="en-US" sz="2800" dirty="0"/>
              <a:t>If you use AK STEPP you will also need to complete the </a:t>
            </a:r>
            <a:r>
              <a:rPr lang="en-US" sz="2800" u="sng" kern="1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Title I Schoolwide Plan Assurances for Alaska STEPP form</a:t>
            </a:r>
            <a:r>
              <a:rPr lang="en-US" sz="2800" kern="1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800" kern="1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lvl="1">
              <a:spcBef>
                <a:spcPts val="0"/>
              </a:spcBef>
              <a:spcAft>
                <a:spcPts val="1200"/>
              </a:spcAft>
            </a:pPr>
            <a: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t>Another option is to use </a:t>
            </a:r>
            <a:r>
              <a:rPr lang="en-US" sz="2800" u="sng" kern="1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DEED’s Schoolwide Plan template</a:t>
            </a:r>
            <a:r>
              <a:rPr lang="en-US" sz="2800" kern="1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365760" lvl="1" indent="0">
              <a:spcBef>
                <a:spcPts val="0"/>
              </a:spcBef>
              <a:spcAft>
                <a:spcPts val="1200"/>
              </a:spcAft>
              <a:buNone/>
            </a:pPr>
            <a:r>
              <a:rPr lang="en-US" sz="2800" kern="100" dirty="0">
                <a:latin typeface="Calibri" panose="020F0502020204030204" pitchFamily="34" charset="0"/>
                <a:ea typeface="Times New Roman" panose="02020603050405020304" pitchFamily="18" charset="0"/>
                <a:cs typeface="Times New Roman" panose="02020603050405020304" pitchFamily="18" charset="0"/>
              </a:rPr>
              <a:t>N</a:t>
            </a:r>
            <a: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t>ote: Title I Schoolwide Plans are not submitted to DEED unless requested, keep these documents on file at the district/school</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rtl="0">
              <a:spcBef>
                <a:spcPts val="0"/>
              </a:spcBef>
              <a:spcAft>
                <a:spcPts val="1200"/>
              </a:spcAft>
            </a:pPr>
            <a:endParaRPr lang="en-US" sz="2800" b="0" i="0" u="none" strike="noStrike" dirty="0">
              <a:solidFill>
                <a:srgbClr val="595959"/>
              </a:solidFill>
              <a:effectLst/>
              <a:latin typeface="Lato" panose="020F0502020204030203" pitchFamily="34" charset="0"/>
            </a:endParaRPr>
          </a:p>
          <a:p>
            <a:pPr marL="0" indent="0" rtl="0">
              <a:spcBef>
                <a:spcPts val="0"/>
              </a:spcBef>
              <a:spcAft>
                <a:spcPts val="1200"/>
              </a:spcAft>
              <a:buNone/>
            </a:pPr>
            <a:endParaRPr lang="en-US" sz="2800" dirty="0"/>
          </a:p>
        </p:txBody>
      </p:sp>
      <p:sp>
        <p:nvSpPr>
          <p:cNvPr id="4" name="Footer Placeholder 3">
            <a:extLst>
              <a:ext uri="{FF2B5EF4-FFF2-40B4-BE49-F238E27FC236}">
                <a16:creationId xmlns:a16="http://schemas.microsoft.com/office/drawing/2014/main" id="{C91C6FF1-519A-4B52-B356-AEBED97EA99B}"/>
              </a:ext>
            </a:extLst>
          </p:cNvPr>
          <p:cNvSpPr>
            <a:spLocks noGrp="1"/>
          </p:cNvSpPr>
          <p:nvPr>
            <p:ph type="ftr" sz="quarter" idx="11"/>
          </p:nvPr>
        </p:nvSpPr>
        <p:spPr/>
        <p:txBody>
          <a:bodyPr/>
          <a:lstStyle/>
          <a:p>
            <a:r>
              <a:rPr lang="en-US"/>
              <a:t>AN EXCELLENT EDUCATION FOR EVERY STUDENT EVERY DAY</a:t>
            </a:r>
          </a:p>
        </p:txBody>
      </p:sp>
      <p:sp>
        <p:nvSpPr>
          <p:cNvPr id="5" name="Slide Number Placeholder 4">
            <a:extLst>
              <a:ext uri="{FF2B5EF4-FFF2-40B4-BE49-F238E27FC236}">
                <a16:creationId xmlns:a16="http://schemas.microsoft.com/office/drawing/2014/main" id="{94312315-19C7-4BAB-B5FF-E22E1036DCDA}"/>
              </a:ext>
            </a:extLst>
          </p:cNvPr>
          <p:cNvSpPr>
            <a:spLocks noGrp="1"/>
          </p:cNvSpPr>
          <p:nvPr>
            <p:ph type="sldNum" sz="quarter" idx="12"/>
          </p:nvPr>
        </p:nvSpPr>
        <p:spPr/>
        <p:txBody>
          <a:bodyPr/>
          <a:lstStyle/>
          <a:p>
            <a:fld id="{7DC1BBB0-96F0-4077-A278-0F3FB5C104D3}" type="slidenum">
              <a:rPr lang="en-US" smtClean="0"/>
              <a:t>5</a:t>
            </a:fld>
            <a:endParaRPr lang="en-US"/>
          </a:p>
        </p:txBody>
      </p:sp>
    </p:spTree>
    <p:extLst>
      <p:ext uri="{BB962C8B-B14F-4D97-AF65-F5344CB8AC3E}">
        <p14:creationId xmlns:p14="http://schemas.microsoft.com/office/powerpoint/2010/main" val="2054644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4C8FB-FD6E-48B3-A925-9D0B0DA97374}"/>
              </a:ext>
            </a:extLst>
          </p:cNvPr>
          <p:cNvSpPr>
            <a:spLocks noGrp="1"/>
          </p:cNvSpPr>
          <p:nvPr>
            <p:ph type="title"/>
          </p:nvPr>
        </p:nvSpPr>
        <p:spPr/>
        <p:txBody>
          <a:bodyPr>
            <a:normAutofit/>
          </a:bodyPr>
          <a:lstStyle/>
          <a:p>
            <a:r>
              <a:rPr lang="en-US" dirty="0"/>
              <a:t>Grant Management System (GMS)</a:t>
            </a:r>
            <a:endParaRPr lang="en-US" u="sng" dirty="0"/>
          </a:p>
        </p:txBody>
      </p:sp>
      <p:sp>
        <p:nvSpPr>
          <p:cNvPr id="3" name="Content Placeholder 2">
            <a:extLst>
              <a:ext uri="{FF2B5EF4-FFF2-40B4-BE49-F238E27FC236}">
                <a16:creationId xmlns:a16="http://schemas.microsoft.com/office/drawing/2014/main" id="{B183B2C8-C65D-474E-B6B5-9EFF50973020}"/>
              </a:ext>
            </a:extLst>
          </p:cNvPr>
          <p:cNvSpPr>
            <a:spLocks noGrp="1"/>
          </p:cNvSpPr>
          <p:nvPr>
            <p:ph idx="1"/>
          </p:nvPr>
        </p:nvSpPr>
        <p:spPr>
          <a:xfrm>
            <a:off x="1593852" y="1782762"/>
            <a:ext cx="10070064" cy="4892675"/>
          </a:xfrm>
        </p:spPr>
        <p:txBody>
          <a:bodyPr>
            <a:normAutofit lnSpcReduction="10000"/>
          </a:bodyPr>
          <a:lstStyle/>
          <a:p>
            <a:pPr>
              <a:spcBef>
                <a:spcPts val="0"/>
              </a:spcBef>
              <a:spcAft>
                <a:spcPts val="1200"/>
              </a:spcAft>
            </a:pPr>
            <a:r>
              <a:rPr lang="en-US" sz="3000" b="0" i="0" u="none" strike="noStrike" dirty="0">
                <a:effectLst/>
              </a:rPr>
              <a:t>GMS is being updated next year to become Alaska’s one-stop shop for school improvement </a:t>
            </a:r>
          </a:p>
          <a:p>
            <a:pPr lvl="1">
              <a:spcBef>
                <a:spcPts val="0"/>
              </a:spcBef>
              <a:spcAft>
                <a:spcPts val="1200"/>
              </a:spcAft>
            </a:pPr>
            <a:r>
              <a:rPr lang="en-US" sz="3000" b="0" i="0" u="none" strike="noStrike" dirty="0">
                <a:effectLst/>
              </a:rPr>
              <a:t>1003a school improvement grant application, budget, </a:t>
            </a:r>
            <a:r>
              <a:rPr lang="en-US" sz="3000" b="0" i="0" u="sng" strike="noStrike" dirty="0">
                <a:effectLst/>
              </a:rPr>
              <a:t>and</a:t>
            </a:r>
            <a:r>
              <a:rPr lang="en-US" sz="3000" b="0" i="0" u="none" strike="noStrike" dirty="0">
                <a:effectLst/>
              </a:rPr>
              <a:t> planning tool</a:t>
            </a:r>
          </a:p>
          <a:p>
            <a:pPr marL="0" indent="0" rtl="0">
              <a:spcBef>
                <a:spcPts val="0"/>
              </a:spcBef>
              <a:spcAft>
                <a:spcPts val="1200"/>
              </a:spcAft>
              <a:buNone/>
            </a:pPr>
            <a:endParaRPr lang="en-US" sz="1400" b="0" i="0" u="none" strike="noStrike" dirty="0">
              <a:effectLst/>
            </a:endParaRPr>
          </a:p>
          <a:p>
            <a:pPr>
              <a:spcBef>
                <a:spcPts val="0"/>
              </a:spcBef>
              <a:spcAft>
                <a:spcPts val="1200"/>
              </a:spcAft>
            </a:pPr>
            <a:r>
              <a:rPr lang="en-US" sz="3000" dirty="0"/>
              <a:t>Cohort 1 of our designated schools will pilot the new planning tool </a:t>
            </a:r>
          </a:p>
          <a:p>
            <a:pPr>
              <a:spcBef>
                <a:spcPts val="0"/>
              </a:spcBef>
              <a:spcAft>
                <a:spcPts val="1200"/>
              </a:spcAft>
            </a:pPr>
            <a:endParaRPr lang="en-US" sz="1400" b="0" i="0" u="none" strike="noStrike" dirty="0">
              <a:effectLst/>
            </a:endParaRPr>
          </a:p>
          <a:p>
            <a:pPr>
              <a:spcBef>
                <a:spcPts val="0"/>
              </a:spcBef>
              <a:spcAft>
                <a:spcPts val="1200"/>
              </a:spcAft>
            </a:pPr>
            <a:r>
              <a:rPr lang="en-US" sz="3000" dirty="0"/>
              <a:t>All non-Cohort 1 designated schools will need to submit a condensed application to access school improvement funds</a:t>
            </a:r>
          </a:p>
          <a:p>
            <a:pPr lvl="1">
              <a:spcBef>
                <a:spcPts val="0"/>
              </a:spcBef>
              <a:spcAft>
                <a:spcPts val="1200"/>
              </a:spcAft>
            </a:pPr>
            <a:r>
              <a:rPr lang="en-US" sz="2600" dirty="0"/>
              <a:t>This will be done through GMS</a:t>
            </a:r>
            <a:endParaRPr lang="en-US" sz="2600" b="0" dirty="0">
              <a:effectLst/>
            </a:endParaRPr>
          </a:p>
          <a:p>
            <a:pPr rtl="0">
              <a:spcBef>
                <a:spcPts val="0"/>
              </a:spcBef>
              <a:spcAft>
                <a:spcPts val="1200"/>
              </a:spcAft>
            </a:pPr>
            <a:endParaRPr lang="en-US" sz="2800" b="0" i="0" u="none" strike="noStrike" dirty="0">
              <a:solidFill>
                <a:srgbClr val="595959"/>
              </a:solidFill>
              <a:effectLst/>
              <a:latin typeface="Lato" panose="020F0502020204030203" pitchFamily="34" charset="0"/>
            </a:endParaRPr>
          </a:p>
          <a:p>
            <a:pPr marL="0" indent="0" rtl="0">
              <a:spcBef>
                <a:spcPts val="0"/>
              </a:spcBef>
              <a:spcAft>
                <a:spcPts val="1200"/>
              </a:spcAft>
              <a:buNone/>
            </a:pPr>
            <a:endParaRPr lang="en-US" sz="2800" dirty="0"/>
          </a:p>
        </p:txBody>
      </p:sp>
      <p:sp>
        <p:nvSpPr>
          <p:cNvPr id="4" name="Footer Placeholder 3">
            <a:extLst>
              <a:ext uri="{FF2B5EF4-FFF2-40B4-BE49-F238E27FC236}">
                <a16:creationId xmlns:a16="http://schemas.microsoft.com/office/drawing/2014/main" id="{C91C6FF1-519A-4B52-B356-AEBED97EA99B}"/>
              </a:ext>
            </a:extLst>
          </p:cNvPr>
          <p:cNvSpPr>
            <a:spLocks noGrp="1"/>
          </p:cNvSpPr>
          <p:nvPr>
            <p:ph type="ftr" sz="quarter" idx="11"/>
          </p:nvPr>
        </p:nvSpPr>
        <p:spPr/>
        <p:txBody>
          <a:bodyPr/>
          <a:lstStyle/>
          <a:p>
            <a:r>
              <a:rPr lang="en-US"/>
              <a:t>AN EXCELLENT EDUCATION FOR EVERY STUDENT EVERY DAY</a:t>
            </a:r>
          </a:p>
        </p:txBody>
      </p:sp>
      <p:sp>
        <p:nvSpPr>
          <p:cNvPr id="5" name="Slide Number Placeholder 4">
            <a:extLst>
              <a:ext uri="{FF2B5EF4-FFF2-40B4-BE49-F238E27FC236}">
                <a16:creationId xmlns:a16="http://schemas.microsoft.com/office/drawing/2014/main" id="{94312315-19C7-4BAB-B5FF-E22E1036DCDA}"/>
              </a:ext>
            </a:extLst>
          </p:cNvPr>
          <p:cNvSpPr>
            <a:spLocks noGrp="1"/>
          </p:cNvSpPr>
          <p:nvPr>
            <p:ph type="sldNum" sz="quarter" idx="12"/>
          </p:nvPr>
        </p:nvSpPr>
        <p:spPr/>
        <p:txBody>
          <a:bodyPr/>
          <a:lstStyle/>
          <a:p>
            <a:fld id="{7DC1BBB0-96F0-4077-A278-0F3FB5C104D3}" type="slidenum">
              <a:rPr lang="en-US" smtClean="0"/>
              <a:t>6</a:t>
            </a:fld>
            <a:endParaRPr lang="en-US"/>
          </a:p>
        </p:txBody>
      </p:sp>
    </p:spTree>
    <p:extLst>
      <p:ext uri="{BB962C8B-B14F-4D97-AF65-F5344CB8AC3E}">
        <p14:creationId xmlns:p14="http://schemas.microsoft.com/office/powerpoint/2010/main" val="1221643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6D0-7CEB-4666-AD36-BA3EE381A09D}"/>
              </a:ext>
            </a:extLst>
          </p:cNvPr>
          <p:cNvSpPr>
            <a:spLocks noGrp="1"/>
          </p:cNvSpPr>
          <p:nvPr>
            <p:ph type="title"/>
          </p:nvPr>
        </p:nvSpPr>
        <p:spPr/>
        <p:txBody>
          <a:bodyPr>
            <a:normAutofit/>
          </a:bodyPr>
          <a:lstStyle/>
          <a:p>
            <a:pPr marL="0" indent="0">
              <a:buNone/>
            </a:pPr>
            <a:r>
              <a:rPr lang="en-US" sz="4400" dirty="0"/>
              <a:t>Cohort 1  </a:t>
            </a:r>
          </a:p>
        </p:txBody>
      </p:sp>
      <p:sp>
        <p:nvSpPr>
          <p:cNvPr id="3" name="Content Placeholder 2">
            <a:extLst>
              <a:ext uri="{FF2B5EF4-FFF2-40B4-BE49-F238E27FC236}">
                <a16:creationId xmlns:a16="http://schemas.microsoft.com/office/drawing/2014/main" id="{42EAB50E-E87E-4693-9F15-39727F948EDB}"/>
              </a:ext>
            </a:extLst>
          </p:cNvPr>
          <p:cNvSpPr>
            <a:spLocks noGrp="1"/>
          </p:cNvSpPr>
          <p:nvPr>
            <p:ph idx="1"/>
          </p:nvPr>
        </p:nvSpPr>
        <p:spPr/>
        <p:txBody>
          <a:bodyPr>
            <a:normAutofit/>
          </a:bodyPr>
          <a:lstStyle/>
          <a:p>
            <a:pPr marL="365760" lvl="1" indent="0">
              <a:buNone/>
            </a:pPr>
            <a:r>
              <a:rPr lang="en-US" sz="3200" dirty="0"/>
              <a:t>CSI (5%) Schools</a:t>
            </a:r>
          </a:p>
          <a:p>
            <a:pPr lvl="1"/>
            <a:r>
              <a:rPr lang="en-US" sz="3200" dirty="0" err="1"/>
              <a:t>Tetlin</a:t>
            </a:r>
            <a:r>
              <a:rPr lang="en-US" sz="3200" dirty="0"/>
              <a:t> School, </a:t>
            </a:r>
            <a:r>
              <a:rPr lang="en-US" sz="3200" dirty="0" err="1"/>
              <a:t>Tetlin</a:t>
            </a:r>
            <a:endParaRPr lang="en-US" sz="3200" dirty="0"/>
          </a:p>
          <a:p>
            <a:pPr lvl="1"/>
            <a:r>
              <a:rPr lang="en-US" sz="3200" dirty="0" err="1"/>
              <a:t>Kingikmuit</a:t>
            </a:r>
            <a:r>
              <a:rPr lang="en-US" sz="3200" dirty="0"/>
              <a:t> School, Wales</a:t>
            </a:r>
          </a:p>
          <a:p>
            <a:pPr lvl="1"/>
            <a:r>
              <a:rPr lang="en-US" sz="3200" dirty="0"/>
              <a:t>Davis-</a:t>
            </a:r>
            <a:r>
              <a:rPr lang="en-US" sz="3200" dirty="0" err="1"/>
              <a:t>Ramoth</a:t>
            </a:r>
            <a:r>
              <a:rPr lang="en-US" sz="3200" dirty="0"/>
              <a:t> Memorial School, </a:t>
            </a:r>
            <a:r>
              <a:rPr lang="en-US" sz="3200" dirty="0" err="1"/>
              <a:t>Selawik</a:t>
            </a:r>
            <a:endParaRPr lang="en-US" sz="3200" dirty="0"/>
          </a:p>
          <a:p>
            <a:pPr lvl="1"/>
            <a:r>
              <a:rPr lang="en-US" sz="3200" dirty="0"/>
              <a:t>Joseph S. &amp; </a:t>
            </a:r>
            <a:r>
              <a:rPr lang="en-US" sz="3200" dirty="0" err="1"/>
              <a:t>Olinga</a:t>
            </a:r>
            <a:r>
              <a:rPr lang="en-US" sz="3200" dirty="0"/>
              <a:t> Gregory Elementary School, </a:t>
            </a:r>
            <a:r>
              <a:rPr lang="en-US" sz="3200" dirty="0" err="1"/>
              <a:t>Kalskag</a:t>
            </a:r>
            <a:endParaRPr lang="en-US" sz="3200" dirty="0"/>
          </a:p>
          <a:p>
            <a:pPr lvl="1"/>
            <a:r>
              <a:rPr lang="en-US" sz="3200" b="0" i="0" dirty="0" err="1">
                <a:solidFill>
                  <a:srgbClr val="000000"/>
                </a:solidFill>
                <a:effectLst/>
              </a:rPr>
              <a:t>Negtemiut</a:t>
            </a:r>
            <a:r>
              <a:rPr lang="en-US" sz="3200" b="0" i="0" dirty="0">
                <a:solidFill>
                  <a:srgbClr val="000000"/>
                </a:solidFill>
                <a:effectLst/>
              </a:rPr>
              <a:t> </a:t>
            </a:r>
            <a:r>
              <a:rPr lang="en-US" sz="3200" b="0" i="0" dirty="0" err="1">
                <a:solidFill>
                  <a:srgbClr val="000000"/>
                </a:solidFill>
                <a:effectLst/>
              </a:rPr>
              <a:t>Elitnaurviat</a:t>
            </a:r>
            <a:r>
              <a:rPr lang="en-US" sz="3200" b="0" i="0" dirty="0">
                <a:solidFill>
                  <a:srgbClr val="000000"/>
                </a:solidFill>
                <a:effectLst/>
              </a:rPr>
              <a:t> School, </a:t>
            </a:r>
            <a:r>
              <a:rPr lang="en-US" sz="3200" dirty="0" err="1"/>
              <a:t>Nightmute</a:t>
            </a:r>
            <a:r>
              <a:rPr lang="en-US" sz="3200" dirty="0"/>
              <a:t> </a:t>
            </a:r>
          </a:p>
        </p:txBody>
      </p:sp>
      <p:sp>
        <p:nvSpPr>
          <p:cNvPr id="4" name="Footer Placeholder 3">
            <a:extLst>
              <a:ext uri="{FF2B5EF4-FFF2-40B4-BE49-F238E27FC236}">
                <a16:creationId xmlns:a16="http://schemas.microsoft.com/office/drawing/2014/main" id="{FFA65587-E251-4674-AE4E-0EB2CE2F7722}"/>
              </a:ext>
            </a:extLst>
          </p:cNvPr>
          <p:cNvSpPr>
            <a:spLocks noGrp="1"/>
          </p:cNvSpPr>
          <p:nvPr>
            <p:ph type="ftr" sz="quarter" idx="11"/>
          </p:nvPr>
        </p:nvSpPr>
        <p:spPr/>
        <p:txBody>
          <a:bodyPr/>
          <a:lstStyle/>
          <a:p>
            <a:r>
              <a:rPr lang="en-US"/>
              <a:t>AN EXCELLENT EDUCATION FOR EVERY STUDENT EVERY DAY</a:t>
            </a:r>
          </a:p>
        </p:txBody>
      </p:sp>
      <p:sp>
        <p:nvSpPr>
          <p:cNvPr id="5" name="Slide Number Placeholder 4">
            <a:extLst>
              <a:ext uri="{FF2B5EF4-FFF2-40B4-BE49-F238E27FC236}">
                <a16:creationId xmlns:a16="http://schemas.microsoft.com/office/drawing/2014/main" id="{A0EC1160-D86B-4041-999B-C94DE82196D9}"/>
              </a:ext>
            </a:extLst>
          </p:cNvPr>
          <p:cNvSpPr>
            <a:spLocks noGrp="1"/>
          </p:cNvSpPr>
          <p:nvPr>
            <p:ph type="sldNum" sz="quarter" idx="12"/>
          </p:nvPr>
        </p:nvSpPr>
        <p:spPr/>
        <p:txBody>
          <a:bodyPr/>
          <a:lstStyle/>
          <a:p>
            <a:fld id="{7DC1BBB0-96F0-4077-A278-0F3FB5C104D3}" type="slidenum">
              <a:rPr lang="en-US" smtClean="0"/>
              <a:t>7</a:t>
            </a:fld>
            <a:endParaRPr lang="en-US"/>
          </a:p>
        </p:txBody>
      </p:sp>
    </p:spTree>
    <p:extLst>
      <p:ext uri="{BB962C8B-B14F-4D97-AF65-F5344CB8AC3E}">
        <p14:creationId xmlns:p14="http://schemas.microsoft.com/office/powerpoint/2010/main" val="3798834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6D0-7CEB-4666-AD36-BA3EE381A09D}"/>
              </a:ext>
            </a:extLst>
          </p:cNvPr>
          <p:cNvSpPr>
            <a:spLocks noGrp="1"/>
          </p:cNvSpPr>
          <p:nvPr>
            <p:ph type="title"/>
          </p:nvPr>
        </p:nvSpPr>
        <p:spPr/>
        <p:txBody>
          <a:bodyPr>
            <a:normAutofit/>
          </a:bodyPr>
          <a:lstStyle/>
          <a:p>
            <a:r>
              <a:rPr lang="en-US" sz="4400" dirty="0"/>
              <a:t>The 2022-23 S.Y. Condensed Application</a:t>
            </a:r>
            <a:br>
              <a:rPr lang="en-US" sz="4400" dirty="0"/>
            </a:br>
            <a:r>
              <a:rPr lang="en-US" sz="2800" dirty="0"/>
              <a:t>(Non-Cohort 1 Designated Schools)</a:t>
            </a:r>
          </a:p>
        </p:txBody>
      </p:sp>
      <p:sp>
        <p:nvSpPr>
          <p:cNvPr id="3" name="Content Placeholder 2">
            <a:extLst>
              <a:ext uri="{FF2B5EF4-FFF2-40B4-BE49-F238E27FC236}">
                <a16:creationId xmlns:a16="http://schemas.microsoft.com/office/drawing/2014/main" id="{42EAB50E-E87E-4693-9F15-39727F948EDB}"/>
              </a:ext>
            </a:extLst>
          </p:cNvPr>
          <p:cNvSpPr>
            <a:spLocks noGrp="1"/>
          </p:cNvSpPr>
          <p:nvPr>
            <p:ph idx="1"/>
          </p:nvPr>
        </p:nvSpPr>
        <p:spPr/>
        <p:txBody>
          <a:bodyPr>
            <a:normAutofit/>
          </a:bodyPr>
          <a:lstStyle/>
          <a:p>
            <a:pPr marL="514350" indent="-514350">
              <a:buAutoNum type="arabicPeriod"/>
            </a:pPr>
            <a:r>
              <a:rPr lang="en-US" dirty="0"/>
              <a:t>Complete the condensed application and upload to GMS as a “Related Document” </a:t>
            </a:r>
          </a:p>
          <a:p>
            <a:pPr marL="514350" indent="-514350">
              <a:buFont typeface="Euphemia" pitchFamily="34" charset="0"/>
              <a:buAutoNum type="arabicPeriod"/>
            </a:pPr>
            <a:r>
              <a:rPr lang="en-US" dirty="0"/>
              <a:t>Update GMS budget with detailed narrative of expenses</a:t>
            </a:r>
          </a:p>
          <a:p>
            <a:pPr marL="0" indent="0">
              <a:buNone/>
            </a:pPr>
            <a:endParaRPr lang="en-US" dirty="0"/>
          </a:p>
          <a:p>
            <a:pPr lvl="1"/>
            <a:r>
              <a:rPr lang="en-US" sz="2800" dirty="0"/>
              <a:t>DEED Is requesting application upload by May 1, 2022</a:t>
            </a:r>
          </a:p>
          <a:p>
            <a:pPr lvl="1"/>
            <a:r>
              <a:rPr lang="en-US" sz="2800" dirty="0"/>
              <a:t>Final date for upload is June 30, 2022</a:t>
            </a:r>
          </a:p>
          <a:p>
            <a:pPr marL="0" indent="0">
              <a:buNone/>
            </a:pPr>
            <a:endParaRPr lang="en-US" sz="3200" dirty="0"/>
          </a:p>
          <a:p>
            <a:endParaRPr lang="en-US" sz="3200" dirty="0"/>
          </a:p>
          <a:p>
            <a:pPr marL="365760" lvl="1" indent="0">
              <a:buNone/>
            </a:pPr>
            <a:endParaRPr lang="en-US" sz="2800" dirty="0"/>
          </a:p>
        </p:txBody>
      </p:sp>
      <p:sp>
        <p:nvSpPr>
          <p:cNvPr id="4" name="Footer Placeholder 3">
            <a:extLst>
              <a:ext uri="{FF2B5EF4-FFF2-40B4-BE49-F238E27FC236}">
                <a16:creationId xmlns:a16="http://schemas.microsoft.com/office/drawing/2014/main" id="{FFA65587-E251-4674-AE4E-0EB2CE2F7722}"/>
              </a:ext>
            </a:extLst>
          </p:cNvPr>
          <p:cNvSpPr>
            <a:spLocks noGrp="1"/>
          </p:cNvSpPr>
          <p:nvPr>
            <p:ph type="ftr" sz="quarter" idx="11"/>
          </p:nvPr>
        </p:nvSpPr>
        <p:spPr/>
        <p:txBody>
          <a:bodyPr/>
          <a:lstStyle/>
          <a:p>
            <a:r>
              <a:rPr lang="en-US"/>
              <a:t>AN EXCELLENT EDUCATION FOR EVERY STUDENT EVERY DAY</a:t>
            </a:r>
          </a:p>
        </p:txBody>
      </p:sp>
      <p:sp>
        <p:nvSpPr>
          <p:cNvPr id="5" name="Slide Number Placeholder 4">
            <a:extLst>
              <a:ext uri="{FF2B5EF4-FFF2-40B4-BE49-F238E27FC236}">
                <a16:creationId xmlns:a16="http://schemas.microsoft.com/office/drawing/2014/main" id="{A0EC1160-D86B-4041-999B-C94DE82196D9}"/>
              </a:ext>
            </a:extLst>
          </p:cNvPr>
          <p:cNvSpPr>
            <a:spLocks noGrp="1"/>
          </p:cNvSpPr>
          <p:nvPr>
            <p:ph type="sldNum" sz="quarter" idx="12"/>
          </p:nvPr>
        </p:nvSpPr>
        <p:spPr/>
        <p:txBody>
          <a:bodyPr/>
          <a:lstStyle/>
          <a:p>
            <a:fld id="{7DC1BBB0-96F0-4077-A278-0F3FB5C104D3}" type="slidenum">
              <a:rPr lang="en-US" smtClean="0"/>
              <a:t>8</a:t>
            </a:fld>
            <a:endParaRPr lang="en-US"/>
          </a:p>
        </p:txBody>
      </p:sp>
    </p:spTree>
    <p:extLst>
      <p:ext uri="{BB962C8B-B14F-4D97-AF65-F5344CB8AC3E}">
        <p14:creationId xmlns:p14="http://schemas.microsoft.com/office/powerpoint/2010/main" val="81316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6D0-7CEB-4666-AD36-BA3EE381A09D}"/>
              </a:ext>
            </a:extLst>
          </p:cNvPr>
          <p:cNvSpPr>
            <a:spLocks noGrp="1"/>
          </p:cNvSpPr>
          <p:nvPr>
            <p:ph type="title"/>
          </p:nvPr>
        </p:nvSpPr>
        <p:spPr/>
        <p:txBody>
          <a:bodyPr>
            <a:normAutofit fontScale="90000"/>
          </a:bodyPr>
          <a:lstStyle/>
          <a:p>
            <a:r>
              <a:rPr lang="en-US" sz="4400" dirty="0"/>
              <a:t>Components of the </a:t>
            </a:r>
            <a:r>
              <a:rPr lang="en-US" sz="4400" dirty="0">
                <a:solidFill>
                  <a:srgbClr val="0070C0"/>
                </a:solidFill>
                <a:hlinkClick r:id="rId3">
                  <a:extLst>
                    <a:ext uri="{A12FA001-AC4F-418D-AE19-62706E023703}">
                      <ahyp:hlinkClr xmlns:ahyp="http://schemas.microsoft.com/office/drawing/2018/hyperlinkcolor" val="tx"/>
                    </a:ext>
                  </a:extLst>
                </a:hlinkClick>
              </a:rPr>
              <a:t>Condensed Application</a:t>
            </a:r>
            <a:br>
              <a:rPr lang="en-US" sz="4400" dirty="0"/>
            </a:br>
            <a:r>
              <a:rPr lang="en-US" sz="2800" dirty="0"/>
              <a:t>(Non-Cohort 1 Schools)</a:t>
            </a:r>
          </a:p>
        </p:txBody>
      </p:sp>
      <p:sp>
        <p:nvSpPr>
          <p:cNvPr id="3" name="Content Placeholder 2">
            <a:extLst>
              <a:ext uri="{FF2B5EF4-FFF2-40B4-BE49-F238E27FC236}">
                <a16:creationId xmlns:a16="http://schemas.microsoft.com/office/drawing/2014/main" id="{42EAB50E-E87E-4693-9F15-39727F948EDB}"/>
              </a:ext>
            </a:extLst>
          </p:cNvPr>
          <p:cNvSpPr>
            <a:spLocks noGrp="1"/>
          </p:cNvSpPr>
          <p:nvPr>
            <p:ph idx="1"/>
          </p:nvPr>
        </p:nvSpPr>
        <p:spPr>
          <a:ln>
            <a:solidFill>
              <a:srgbClr val="37534C"/>
            </a:solidFill>
          </a:ln>
        </p:spPr>
        <p:txBody>
          <a:bodyPr>
            <a:normAutofit/>
          </a:bodyPr>
          <a:lstStyle/>
          <a:p>
            <a:r>
              <a:rPr lang="en-US" sz="3200" dirty="0"/>
              <a:t>Data</a:t>
            </a:r>
          </a:p>
          <a:p>
            <a:r>
              <a:rPr lang="en-US" sz="3200" dirty="0"/>
              <a:t>Needs</a:t>
            </a:r>
          </a:p>
          <a:p>
            <a:r>
              <a:rPr lang="en-US" sz="3200" dirty="0"/>
              <a:t>Plan</a:t>
            </a:r>
          </a:p>
          <a:p>
            <a:r>
              <a:rPr lang="en-US" sz="3200" dirty="0"/>
              <a:t>Goals + 1</a:t>
            </a:r>
            <a:endParaRPr lang="en-US" sz="2800" dirty="0"/>
          </a:p>
          <a:p>
            <a:r>
              <a:rPr lang="en-US" sz="3200" dirty="0"/>
              <a:t>Activity/Cost Table</a:t>
            </a:r>
          </a:p>
          <a:p>
            <a:r>
              <a:rPr lang="en-US" sz="3200" dirty="0"/>
              <a:t>Assurances</a:t>
            </a:r>
          </a:p>
          <a:p>
            <a:pPr marL="365760" lvl="1" indent="0">
              <a:buNone/>
            </a:pPr>
            <a:endParaRPr lang="en-US" sz="2800" dirty="0"/>
          </a:p>
        </p:txBody>
      </p:sp>
      <p:sp>
        <p:nvSpPr>
          <p:cNvPr id="4" name="Footer Placeholder 3">
            <a:extLst>
              <a:ext uri="{FF2B5EF4-FFF2-40B4-BE49-F238E27FC236}">
                <a16:creationId xmlns:a16="http://schemas.microsoft.com/office/drawing/2014/main" id="{FFA65587-E251-4674-AE4E-0EB2CE2F7722}"/>
              </a:ext>
            </a:extLst>
          </p:cNvPr>
          <p:cNvSpPr>
            <a:spLocks noGrp="1"/>
          </p:cNvSpPr>
          <p:nvPr>
            <p:ph type="ftr" sz="quarter" idx="11"/>
          </p:nvPr>
        </p:nvSpPr>
        <p:spPr/>
        <p:txBody>
          <a:bodyPr/>
          <a:lstStyle/>
          <a:p>
            <a:r>
              <a:rPr lang="en-US"/>
              <a:t>AN EXCELLENT EDUCATION FOR EVERY STUDENT EVERY DAY</a:t>
            </a:r>
          </a:p>
        </p:txBody>
      </p:sp>
      <p:sp>
        <p:nvSpPr>
          <p:cNvPr id="5" name="Slide Number Placeholder 4">
            <a:extLst>
              <a:ext uri="{FF2B5EF4-FFF2-40B4-BE49-F238E27FC236}">
                <a16:creationId xmlns:a16="http://schemas.microsoft.com/office/drawing/2014/main" id="{A0EC1160-D86B-4041-999B-C94DE82196D9}"/>
              </a:ext>
            </a:extLst>
          </p:cNvPr>
          <p:cNvSpPr>
            <a:spLocks noGrp="1"/>
          </p:cNvSpPr>
          <p:nvPr>
            <p:ph type="sldNum" sz="quarter" idx="12"/>
          </p:nvPr>
        </p:nvSpPr>
        <p:spPr/>
        <p:txBody>
          <a:bodyPr/>
          <a:lstStyle/>
          <a:p>
            <a:fld id="{7DC1BBB0-96F0-4077-A278-0F3FB5C104D3}" type="slidenum">
              <a:rPr lang="en-US" smtClean="0"/>
              <a:t>9</a:t>
            </a:fld>
            <a:endParaRPr lang="en-US"/>
          </a:p>
        </p:txBody>
      </p:sp>
      <p:sp>
        <p:nvSpPr>
          <p:cNvPr id="6" name="Right Brace 5">
            <a:extLst>
              <a:ext uri="{FF2B5EF4-FFF2-40B4-BE49-F238E27FC236}">
                <a16:creationId xmlns:a16="http://schemas.microsoft.com/office/drawing/2014/main" id="{42BC3065-9EEE-47FA-AFCF-3782C62595CF}"/>
              </a:ext>
            </a:extLst>
          </p:cNvPr>
          <p:cNvSpPr/>
          <p:nvPr/>
        </p:nvSpPr>
        <p:spPr>
          <a:xfrm>
            <a:off x="5209309" y="1738312"/>
            <a:ext cx="775855" cy="3387869"/>
          </a:xfrm>
          <a:prstGeom prst="rightBrace">
            <a:avLst>
              <a:gd name="adj1" fmla="val 8333"/>
              <a:gd name="adj2" fmla="val 49438"/>
            </a:avLst>
          </a:prstGeom>
          <a:ln w="38100">
            <a:solidFill>
              <a:srgbClr val="618B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2414AD03-44EC-4FD4-A80B-51DF39677508}"/>
              </a:ext>
            </a:extLst>
          </p:cNvPr>
          <p:cNvSpPr txBox="1"/>
          <p:nvPr/>
        </p:nvSpPr>
        <p:spPr>
          <a:xfrm>
            <a:off x="6096000" y="3105834"/>
            <a:ext cx="1995056" cy="646331"/>
          </a:xfrm>
          <a:prstGeom prst="rect">
            <a:avLst/>
          </a:prstGeom>
          <a:noFill/>
        </p:spPr>
        <p:txBody>
          <a:bodyPr wrap="square" rtlCol="0">
            <a:spAutoFit/>
          </a:bodyPr>
          <a:lstStyle/>
          <a:p>
            <a:r>
              <a:rPr lang="en-US" sz="3600" b="1">
                <a:solidFill>
                  <a:srgbClr val="0070C0"/>
                </a:solidFill>
              </a:rPr>
              <a:t>One form</a:t>
            </a:r>
          </a:p>
        </p:txBody>
      </p:sp>
    </p:spTree>
    <p:extLst>
      <p:ext uri="{BB962C8B-B14F-4D97-AF65-F5344CB8AC3E}">
        <p14:creationId xmlns:p14="http://schemas.microsoft.com/office/powerpoint/2010/main" val="2661252771"/>
      </p:ext>
    </p:extLst>
  </p:cSld>
  <p:clrMapOvr>
    <a:masterClrMapping/>
  </p:clrMapOvr>
</p:sld>
</file>

<file path=ppt/theme/theme1.xml><?xml version="1.0" encoding="utf-8"?>
<a:theme xmlns:a="http://schemas.openxmlformats.org/drawingml/2006/main" name="Math 16x9">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 education presentation with Pi  (widescreen).potx" id="{DF132673-7A8C-4FB7-A35E-0123B6C0D98B}" vid="{CCAAB50D-2EF2-4925-80C2-C83131AE58AC}"/>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Math education presentation with Pi  (widescreen)</Template>
  <TotalTime>3760</TotalTime>
  <Words>2804</Words>
  <Application>Microsoft Office PowerPoint</Application>
  <PresentationFormat>Widescreen</PresentationFormat>
  <Paragraphs>412</Paragraphs>
  <Slides>29</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Euphemia</vt:lpstr>
      <vt:lpstr>Lato</vt:lpstr>
      <vt:lpstr>Segoe UI</vt:lpstr>
      <vt:lpstr>Symbol</vt:lpstr>
      <vt:lpstr>Math 16x9</vt:lpstr>
      <vt:lpstr>School Improvement  Make-Up Webinar  (Webinars #1 – #4)</vt:lpstr>
      <vt:lpstr>Agenda</vt:lpstr>
      <vt:lpstr>School Designations for the 2022-23 S.Y.</vt:lpstr>
      <vt:lpstr>School Designations for the 2023-24 S.Y.</vt:lpstr>
      <vt:lpstr>AK STEPP retiring June 30, 2022</vt:lpstr>
      <vt:lpstr>Grant Management System (GMS)</vt:lpstr>
      <vt:lpstr>Cohort 1  </vt:lpstr>
      <vt:lpstr>The 2022-23 S.Y. Condensed Application (Non-Cohort 1 Designated Schools)</vt:lpstr>
      <vt:lpstr>Components of the Condensed Application (Non-Cohort 1 Schools)</vt:lpstr>
      <vt:lpstr>Directions to the FY2023 Condensed Application</vt:lpstr>
      <vt:lpstr>Mandatory Goal</vt:lpstr>
      <vt:lpstr>Use of Data in Planning, Monitoring, and Evaluating School Improvement</vt:lpstr>
      <vt:lpstr>The importance of establishing a baseline</vt:lpstr>
      <vt:lpstr>Establishing a Baseline</vt:lpstr>
      <vt:lpstr>Establishing a Baseline</vt:lpstr>
      <vt:lpstr>Establishing a Baseline</vt:lpstr>
      <vt:lpstr> Data Analysis </vt:lpstr>
      <vt:lpstr> Data Analysis </vt:lpstr>
      <vt:lpstr>PowerPoint Presentation</vt:lpstr>
      <vt:lpstr>Setting Goals</vt:lpstr>
      <vt:lpstr>SMART Goal </vt:lpstr>
      <vt:lpstr>Actioning Plans</vt:lpstr>
      <vt:lpstr>Monitoring</vt:lpstr>
      <vt:lpstr>Monitoring</vt:lpstr>
      <vt:lpstr>Monitoring includes documentation of school improvement process</vt:lpstr>
      <vt:lpstr>New Resource</vt:lpstr>
      <vt:lpstr>Questions</vt:lpstr>
      <vt:lpstr>Webinar Dates  – Every Other Wednesday at 4 pm</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Hardin, Erin M (EED)</dc:creator>
  <cp:lastModifiedBy>Susan Forbes</cp:lastModifiedBy>
  <cp:revision>4</cp:revision>
  <cp:lastPrinted>2022-01-12T17:13:40Z</cp:lastPrinted>
  <dcterms:created xsi:type="dcterms:W3CDTF">2020-12-16T01:49:21Z</dcterms:created>
  <dcterms:modified xsi:type="dcterms:W3CDTF">2022-03-30T23:27:09Z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